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sldIdLst>
    <p:sldId id="271" r:id="rId3"/>
    <p:sldId id="277" r:id="rId4"/>
    <p:sldId id="272" r:id="rId5"/>
    <p:sldId id="280" r:id="rId6"/>
    <p:sldId id="278" r:id="rId7"/>
    <p:sldId id="285" r:id="rId8"/>
    <p:sldId id="279" r:id="rId9"/>
    <p:sldId id="286" r:id="rId10"/>
    <p:sldId id="287" r:id="rId11"/>
    <p:sldId id="288" r:id="rId12"/>
    <p:sldId id="289" r:id="rId13"/>
    <p:sldId id="290" r:id="rId14"/>
    <p:sldId id="292" r:id="rId15"/>
    <p:sldId id="293" r:id="rId16"/>
    <p:sldId id="270" r:id="rId1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33F50"/>
    <a:srgbClr val="2C3E4F"/>
    <a:srgbClr val="3D3633"/>
    <a:srgbClr val="F8B200"/>
    <a:srgbClr val="E09E28"/>
    <a:srgbClr val="EBC175"/>
    <a:srgbClr val="A6A6A6"/>
    <a:srgbClr val="F3F4F2"/>
    <a:srgbClr val="E2E4E0"/>
    <a:srgbClr val="D1D4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740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40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10" Type="http://schemas.openxmlformats.org/officeDocument/2006/relationships/slide" Target="slides/slide8.xml"/><Relationship Id="rId19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png>
</file>

<file path=ppt/media/image11.sv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png>
</file>

<file path=ppt/media/image27.png>
</file>

<file path=ppt/media/image28.png>
</file>

<file path=ppt/media/image29.jpg>
</file>

<file path=ppt/media/image3.png>
</file>

<file path=ppt/media/image4.png>
</file>

<file path=ppt/media/image5.pn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www.ebpftravel.com/" TargetMode="Externa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sv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2.xml"/><Relationship Id="rId6" Type="http://schemas.openxmlformats.org/officeDocument/2006/relationships/image" Target="../media/image3.png"/><Relationship Id="rId11" Type="http://schemas.openxmlformats.org/officeDocument/2006/relationships/image" Target="../media/image16.svg"/><Relationship Id="rId5" Type="http://schemas.openxmlformats.org/officeDocument/2006/relationships/image" Target="../media/image11.svg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14.svg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9.svg"/><Relationship Id="rId7" Type="http://schemas.openxmlformats.org/officeDocument/2006/relationships/image" Target="../media/image12.png"/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11" Type="http://schemas.openxmlformats.org/officeDocument/2006/relationships/image" Target="../media/image16.svg"/><Relationship Id="rId5" Type="http://schemas.openxmlformats.org/officeDocument/2006/relationships/image" Target="../media/image11.svg"/><Relationship Id="rId10" Type="http://schemas.openxmlformats.org/officeDocument/2006/relationships/image" Target="../media/image15.png"/><Relationship Id="rId4" Type="http://schemas.openxmlformats.org/officeDocument/2006/relationships/image" Target="../media/image10.png"/><Relationship Id="rId9" Type="http://schemas.openxmlformats.org/officeDocument/2006/relationships/image" Target="../media/image14.svg"/></Relationships>
</file>

<file path=ppt/slideLayouts/_rels/slideLayout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svg"/><Relationship Id="rId3" Type="http://schemas.openxmlformats.org/officeDocument/2006/relationships/image" Target="../media/image3.png"/><Relationship Id="rId7" Type="http://schemas.openxmlformats.org/officeDocument/2006/relationships/image" Target="../media/image6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hyperlink" Target="https://www.ebpftravel.com/" TargetMode="Externa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>
            <a:extLst>
              <a:ext uri="{FF2B5EF4-FFF2-40B4-BE49-F238E27FC236}">
                <a16:creationId xmlns:a16="http://schemas.microsoft.com/office/drawing/2014/main" id="{48053498-09C9-A754-FE2E-9CD9DA43F055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098" y="1340230"/>
            <a:ext cx="9194053" cy="3807302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 b="1" i="0">
                <a:latin typeface="Source Han Sans CN Bold" panose="020B0500000000000000" pitchFamily="34" charset="-128"/>
                <a:ea typeface="Source Han Sans CN Bold" panose="020B0500000000000000" pitchFamily="34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2CE24-4B9A-4FC6-8BD2-43C06B17E144}" type="datetimeFigureOut">
              <a:rPr lang="zh-CN" altLang="en-US" smtClean="0"/>
              <a:t>2022/11/12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271F-3D77-4A4A-A647-15438535353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AE00E05E-8F1B-EFB4-0723-E0751FE9B7F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12" b="15973"/>
          <a:stretch/>
        </p:blipFill>
        <p:spPr>
          <a:xfrm flipH="1">
            <a:off x="-1293102" y="184729"/>
            <a:ext cx="4673600" cy="1447675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A3B20918-E68B-AFA0-CADD-2D0105BCFBE9}"/>
              </a:ext>
            </a:extLst>
          </p:cNvPr>
          <p:cNvSpPr txBox="1"/>
          <p:nvPr userDrawn="1"/>
        </p:nvSpPr>
        <p:spPr>
          <a:xfrm>
            <a:off x="9209312" y="602598"/>
            <a:ext cx="290182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i="0" u="none" strike="noStrike" kern="1500" spc="1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www.ebpftravel.com</a:t>
            </a:r>
            <a:endParaRPr lang="en-US" altLang="zh-CN" i="0" kern="1500" spc="1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B482A387-F76F-E25E-C336-2C0A47173D26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0477" y="5549222"/>
            <a:ext cx="9194053" cy="1618513"/>
          </a:xfrm>
          <a:prstGeom prst="rect">
            <a:avLst/>
          </a:prstGeom>
        </p:spPr>
      </p:pic>
      <p:pic>
        <p:nvPicPr>
          <p:cNvPr id="21" name="图片 20">
            <a:extLst>
              <a:ext uri="{FF2B5EF4-FFF2-40B4-BE49-F238E27FC236}">
                <a16:creationId xmlns:a16="http://schemas.microsoft.com/office/drawing/2014/main" id="{111FF831-E022-B813-ED9E-70334C16BD30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038" y="642782"/>
            <a:ext cx="3687062" cy="2872479"/>
          </a:xfrm>
          <a:prstGeom prst="rect">
            <a:avLst/>
          </a:prstGeom>
        </p:spPr>
      </p:pic>
      <p:pic>
        <p:nvPicPr>
          <p:cNvPr id="22" name="图形 21">
            <a:extLst>
              <a:ext uri="{FF2B5EF4-FFF2-40B4-BE49-F238E27FC236}">
                <a16:creationId xmlns:a16="http://schemas.microsoft.com/office/drawing/2014/main" id="{A4047D2A-6D7C-939D-C338-99378B3B26A6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43698" y="5065399"/>
            <a:ext cx="1409700" cy="11620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4F6FD8-BBFE-17CA-FC4C-D9611400FF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B1567BC-496E-8BFF-3EEC-50E36AB75D0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BAA074B6-69CE-2C54-1F8E-450151A2B8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7301FBE-7065-6D2C-1C22-86EB7DC70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F4A22-C171-9D41-86CD-CB04D27A8D78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7D700A0-E271-DFD0-BE13-74C9676581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2BE7197-5AFB-DE98-250C-4BA928F14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1ABC-DC72-8A45-8E28-E339D42FAE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4115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B2D6D99-9446-EF52-D99B-63EBCDDE4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8365574-1F31-3B32-FCCA-59C61D0B1F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22E45FF-1421-6E8C-C855-F84AEE1CC1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F4A22-C171-9D41-86CD-CB04D27A8D78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A36D8E-19EB-0ECE-CED9-638376074E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AC22D9A-F682-C03B-86A5-8A4E9749C7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1ABC-DC72-8A45-8E28-E339D42FAE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96252728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348C2000-6C56-9586-E85D-4758F26CCCC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A3C56F7-7410-FE74-59CD-35822A1EF0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96A0D99-E832-A97D-0A87-45CC84D3F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F4A22-C171-9D41-86CD-CB04D27A8D78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8C7DB38-E7D7-EBC4-24A7-EDB34AE870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B07DD4F-C29D-9D2E-737B-946B68B0D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1ABC-DC72-8A45-8E28-E339D42FAE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206216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形 15">
            <a:extLst>
              <a:ext uri="{FF2B5EF4-FFF2-40B4-BE49-F238E27FC236}">
                <a16:creationId xmlns:a16="http://schemas.microsoft.com/office/drawing/2014/main" id="{E04E0697-BC86-A726-14AC-1393BE7ED0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74786" y="3681624"/>
            <a:ext cx="8202279" cy="2447089"/>
          </a:xfrm>
          <a:prstGeom prst="rect">
            <a:avLst/>
          </a:prstGeom>
        </p:spPr>
      </p:pic>
      <p:pic>
        <p:nvPicPr>
          <p:cNvPr id="12" name="图形 11">
            <a:extLst>
              <a:ext uri="{FF2B5EF4-FFF2-40B4-BE49-F238E27FC236}">
                <a16:creationId xmlns:a16="http://schemas.microsoft.com/office/drawing/2014/main" id="{DFDE574B-A382-1527-0B0B-F55F741935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5311" y="4236290"/>
            <a:ext cx="8048625" cy="20669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77886" y="1709738"/>
            <a:ext cx="8669564" cy="1780133"/>
          </a:xfrm>
        </p:spPr>
        <p:txBody>
          <a:bodyPr anchor="ctr"/>
          <a:lstStyle>
            <a:lvl1pPr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3514501"/>
            <a:ext cx="10515600" cy="1500187"/>
          </a:xfrm>
        </p:spPr>
        <p:txBody>
          <a:bodyPr/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Source Han Sans CN Bold" panose="020B0500000000000000" pitchFamily="34" charset="-128"/>
                <a:ea typeface="Source Han Sans CN Bold" panose="020B0500000000000000" pitchFamily="34" charset="-128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2CE24-4B9A-4FC6-8BD2-43C06B17E144}" type="datetimeFigureOut">
              <a:rPr lang="zh-CN" altLang="en-US" smtClean="0"/>
              <a:t>2022/11/12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271F-3D77-4A4A-A647-15438535353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196AEFB-B3DC-E501-1695-C82D9F6CFE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12" b="15973"/>
          <a:stretch/>
        </p:blipFill>
        <p:spPr>
          <a:xfrm flipH="1">
            <a:off x="-1092200" y="262063"/>
            <a:ext cx="4673600" cy="14476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9C87D33-11FD-9690-F77E-7B36B855807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05441" y="301"/>
            <a:ext cx="3771624" cy="1280275"/>
          </a:xfrm>
          <a:prstGeom prst="rect">
            <a:avLst/>
          </a:prstGeom>
        </p:spPr>
      </p:pic>
      <p:pic>
        <p:nvPicPr>
          <p:cNvPr id="7" name="图形 6">
            <a:extLst>
              <a:ext uri="{FF2B5EF4-FFF2-40B4-BE49-F238E27FC236}">
                <a16:creationId xmlns:a16="http://schemas.microsoft.com/office/drawing/2014/main" id="{85F21AE5-8DBD-0A82-0F94-6F4F15AA8E1E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2975" y="1982780"/>
            <a:ext cx="1266825" cy="1266825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A0BFCDFC-383D-90BE-8FBB-2374A8E043F0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68658" y="6432668"/>
            <a:ext cx="5934075" cy="361950"/>
          </a:xfrm>
          <a:prstGeom prst="rect">
            <a:avLst/>
          </a:prstGeom>
        </p:spPr>
      </p:pic>
      <p:pic>
        <p:nvPicPr>
          <p:cNvPr id="14" name="图形 13">
            <a:extLst>
              <a:ext uri="{FF2B5EF4-FFF2-40B4-BE49-F238E27FC236}">
                <a16:creationId xmlns:a16="http://schemas.microsoft.com/office/drawing/2014/main" id="{5BDB4763-4BEC-EBAF-E138-2460C6410C6A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222769">
            <a:off x="406526" y="6432668"/>
            <a:ext cx="5934075" cy="361950"/>
          </a:xfrm>
          <a:prstGeom prst="rect">
            <a:avLst/>
          </a:prstGeom>
        </p:spPr>
      </p:pic>
      <p:pic>
        <p:nvPicPr>
          <p:cNvPr id="15" name="图形 14">
            <a:extLst>
              <a:ext uri="{FF2B5EF4-FFF2-40B4-BE49-F238E27FC236}">
                <a16:creationId xmlns:a16="http://schemas.microsoft.com/office/drawing/2014/main" id="{EAD1B1F8-8628-8E61-F531-268A632C2E9E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21374760">
            <a:off x="5930798" y="6405919"/>
            <a:ext cx="5934075" cy="361950"/>
          </a:xfrm>
          <a:prstGeom prst="rect">
            <a:avLst/>
          </a:prstGeom>
        </p:spPr>
      </p:pic>
      <p:sp>
        <p:nvSpPr>
          <p:cNvPr id="21" name="文本占位符 20">
            <a:extLst>
              <a:ext uri="{FF2B5EF4-FFF2-40B4-BE49-F238E27FC236}">
                <a16:creationId xmlns:a16="http://schemas.microsoft.com/office/drawing/2014/main" id="{8B9D3C4D-3240-1F36-8E41-EE7FBD6C3B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3950" y="2246313"/>
            <a:ext cx="900113" cy="771525"/>
          </a:xfrm>
        </p:spPr>
        <p:txBody>
          <a:bodyPr>
            <a:noAutofit/>
          </a:bodyPr>
          <a:lstStyle>
            <a:lvl1pPr marL="0" indent="0" algn="ctr">
              <a:buNone/>
              <a:defRPr sz="4400" b="1" i="0">
                <a:solidFill>
                  <a:schemeClr val="bg1"/>
                </a:solidFill>
                <a:latin typeface="Source Han Sans CN Bold" panose="020B0500000000000000" pitchFamily="34" charset="-128"/>
                <a:ea typeface="Source Han Sans CN Bold" panose="020B0500000000000000" pitchFamily="34" charset="-128"/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94545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形 15">
            <a:extLst>
              <a:ext uri="{FF2B5EF4-FFF2-40B4-BE49-F238E27FC236}">
                <a16:creationId xmlns:a16="http://schemas.microsoft.com/office/drawing/2014/main" id="{E04E0697-BC86-A726-14AC-1393BE7ED01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274786" y="3681624"/>
            <a:ext cx="8202279" cy="2447089"/>
          </a:xfrm>
          <a:prstGeom prst="rect">
            <a:avLst/>
          </a:prstGeom>
        </p:spPr>
      </p:pic>
      <p:pic>
        <p:nvPicPr>
          <p:cNvPr id="12" name="图形 11">
            <a:extLst>
              <a:ext uri="{FF2B5EF4-FFF2-40B4-BE49-F238E27FC236}">
                <a16:creationId xmlns:a16="http://schemas.microsoft.com/office/drawing/2014/main" id="{DFDE574B-A382-1527-0B0B-F55F74193559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135311" y="4236290"/>
            <a:ext cx="8048625" cy="2066925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2677886" y="1709738"/>
            <a:ext cx="8669564" cy="1780133"/>
          </a:xfrm>
        </p:spPr>
        <p:txBody>
          <a:bodyPr anchor="ctr"/>
          <a:lstStyle>
            <a:lvl1pPr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3514501"/>
            <a:ext cx="10515600" cy="1500187"/>
          </a:xfrm>
        </p:spPr>
        <p:txBody>
          <a:bodyPr/>
          <a:lstStyle>
            <a:lvl1pPr marL="0" indent="0">
              <a:buNone/>
              <a:defRPr sz="2400" b="1" i="0">
                <a:solidFill>
                  <a:schemeClr val="tx2">
                    <a:lumMod val="75000"/>
                  </a:schemeClr>
                </a:solidFill>
                <a:latin typeface="Source Han Sans CN Bold" panose="020B0500000000000000" pitchFamily="34" charset="-128"/>
                <a:ea typeface="Source Han Sans CN Bold" panose="020B0500000000000000" pitchFamily="34" charset="-128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2CE24-4B9A-4FC6-8BD2-43C06B17E144}" type="datetimeFigureOut">
              <a:rPr lang="zh-CN" altLang="en-US" smtClean="0"/>
              <a:t>2022/11/12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271F-3D77-4A4A-A647-15438535353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196AEFB-B3DC-E501-1695-C82D9F6CFE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12" b="15973"/>
          <a:stretch/>
        </p:blipFill>
        <p:spPr>
          <a:xfrm flipH="1">
            <a:off x="-1092200" y="262063"/>
            <a:ext cx="4673600" cy="1447675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29C87D33-11FD-9690-F77E-7B36B8558077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8705441" y="301"/>
            <a:ext cx="3771624" cy="1280275"/>
          </a:xfrm>
          <a:prstGeom prst="rect">
            <a:avLst/>
          </a:prstGeom>
        </p:spPr>
      </p:pic>
      <p:pic>
        <p:nvPicPr>
          <p:cNvPr id="7" name="图形 6">
            <a:extLst>
              <a:ext uri="{FF2B5EF4-FFF2-40B4-BE49-F238E27FC236}">
                <a16:creationId xmlns:a16="http://schemas.microsoft.com/office/drawing/2014/main" id="{85F21AE5-8DBD-0A82-0F94-6F4F15AA8E1E}"/>
              </a:ext>
            </a:extLst>
          </p:cNvPr>
          <p:cNvPicPr>
            <a:picLocks noChangeAspect="1"/>
          </p:cNvPicPr>
          <p:nvPr userDrawn="1"/>
        </p:nvPicPr>
        <p:blipFill>
          <a:blip r:embed="rId8">
            <a:extLs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942975" y="1982780"/>
            <a:ext cx="1266825" cy="1266825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A0BFCDFC-383D-90BE-8FBB-2374A8E043F0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3168658" y="6432668"/>
            <a:ext cx="5934075" cy="361950"/>
          </a:xfrm>
          <a:prstGeom prst="rect">
            <a:avLst/>
          </a:prstGeom>
        </p:spPr>
      </p:pic>
      <p:pic>
        <p:nvPicPr>
          <p:cNvPr id="14" name="图形 13">
            <a:extLst>
              <a:ext uri="{FF2B5EF4-FFF2-40B4-BE49-F238E27FC236}">
                <a16:creationId xmlns:a16="http://schemas.microsoft.com/office/drawing/2014/main" id="{5BDB4763-4BEC-EBAF-E138-2460C6410C6A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222769">
            <a:off x="406526" y="6432668"/>
            <a:ext cx="5934075" cy="361950"/>
          </a:xfrm>
          <a:prstGeom prst="rect">
            <a:avLst/>
          </a:prstGeom>
        </p:spPr>
      </p:pic>
      <p:pic>
        <p:nvPicPr>
          <p:cNvPr id="15" name="图形 14">
            <a:extLst>
              <a:ext uri="{FF2B5EF4-FFF2-40B4-BE49-F238E27FC236}">
                <a16:creationId xmlns:a16="http://schemas.microsoft.com/office/drawing/2014/main" id="{EAD1B1F8-8628-8E61-F531-268A632C2E9E}"/>
              </a:ext>
            </a:extLst>
          </p:cNvPr>
          <p:cNvPicPr>
            <a:picLocks noChangeAspect="1"/>
          </p:cNvPicPr>
          <p:nvPr userDrawn="1"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 rot="21374760">
            <a:off x="5930798" y="6405919"/>
            <a:ext cx="5934075" cy="361950"/>
          </a:xfrm>
          <a:prstGeom prst="rect">
            <a:avLst/>
          </a:prstGeom>
        </p:spPr>
      </p:pic>
      <p:sp>
        <p:nvSpPr>
          <p:cNvPr id="21" name="文本占位符 20">
            <a:extLst>
              <a:ext uri="{FF2B5EF4-FFF2-40B4-BE49-F238E27FC236}">
                <a16:creationId xmlns:a16="http://schemas.microsoft.com/office/drawing/2014/main" id="{8B9D3C4D-3240-1F36-8E41-EE7FBD6C3BF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123950" y="2246313"/>
            <a:ext cx="900113" cy="771525"/>
          </a:xfrm>
        </p:spPr>
        <p:txBody>
          <a:bodyPr>
            <a:noAutofit/>
          </a:bodyPr>
          <a:lstStyle>
            <a:lvl1pPr marL="0" indent="0" algn="ctr">
              <a:buNone/>
              <a:defRPr sz="4400" b="1" i="0">
                <a:solidFill>
                  <a:schemeClr val="bg1"/>
                </a:solidFill>
                <a:latin typeface="Source Han Sans CN Bold" panose="020B0500000000000000" pitchFamily="34" charset="-128"/>
                <a:ea typeface="Source Han Sans CN Bold" panose="020B0500000000000000" pitchFamily="34" charset="-128"/>
              </a:defRPr>
            </a:lvl1pPr>
          </a:lstStyle>
          <a:p>
            <a:pPr lvl="0"/>
            <a:r>
              <a:rPr kumimoji="1" lang="en-US" altLang="zh-CN" dirty="0"/>
              <a:t>01</a:t>
            </a:r>
            <a:endParaRPr kumimoji="1"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致谢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62CE24-4B9A-4FC6-8BD2-43C06B17E144}" type="datetimeFigureOut">
              <a:rPr lang="zh-CN" altLang="en-US" smtClean="0"/>
              <a:t>2022/11/12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8271F-3D77-4A4A-A647-154385353537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BE58DE18-F0FA-9BBA-BFED-5C2089F4578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2098" y="1340230"/>
            <a:ext cx="9194053" cy="3807302"/>
          </a:xfrm>
          <a:prstGeom prst="rect">
            <a:avLst/>
          </a:prstGeom>
        </p:spPr>
      </p:pic>
      <p:sp>
        <p:nvSpPr>
          <p:cNvPr id="18" name="标题 1">
            <a:extLst>
              <a:ext uri="{FF2B5EF4-FFF2-40B4-BE49-F238E27FC236}">
                <a16:creationId xmlns:a16="http://schemas.microsoft.com/office/drawing/2014/main" id="{3DCEC684-D1ED-7429-5D16-D7FB054FF536}"/>
              </a:ext>
            </a:extLst>
          </p:cNvPr>
          <p:cNvSpPr txBox="1">
            <a:spLocks/>
          </p:cNvSpPr>
          <p:nvPr userDrawn="1"/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YouSheBiaoTiYuan" pitchFamily="2" charset="-122"/>
                <a:ea typeface="YouSheBiaoTiYuan" pitchFamily="2" charset="-122"/>
                <a:cs typeface="+mj-cs"/>
              </a:defRPr>
            </a:lvl1pPr>
          </a:lstStyle>
          <a:p>
            <a:r>
              <a:rPr lang="en-US" altLang="zh-CN" dirty="0">
                <a:solidFill>
                  <a:schemeClr val="tx2">
                    <a:lumMod val="75000"/>
                  </a:schemeClr>
                </a:solidFill>
              </a:rPr>
              <a:t>Thanks~!</a:t>
            </a:r>
            <a:endParaRPr lang="zh-CN" alt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0" name="日期占位符 3">
            <a:extLst>
              <a:ext uri="{FF2B5EF4-FFF2-40B4-BE49-F238E27FC236}">
                <a16:creationId xmlns:a16="http://schemas.microsoft.com/office/drawing/2014/main" id="{4E775E4E-4C1E-592B-0930-227A86EAA3B1}"/>
              </a:ext>
            </a:extLst>
          </p:cNvPr>
          <p:cNvSpPr txBox="1">
            <a:spLocks/>
          </p:cNvSpPr>
          <p:nvPr userDrawn="1"/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A462CE24-4B9A-4FC6-8BD2-43C06B17E144}" type="datetimeFigureOut">
              <a:rPr lang="zh-CN" altLang="en-US" smtClean="0"/>
              <a:pPr/>
              <a:t>2022/11/12</a:t>
            </a:fld>
            <a:endParaRPr lang="zh-CN" altLang="en-US"/>
          </a:p>
        </p:txBody>
      </p:sp>
      <p:sp>
        <p:nvSpPr>
          <p:cNvPr id="21" name="灯片编号占位符 5">
            <a:extLst>
              <a:ext uri="{FF2B5EF4-FFF2-40B4-BE49-F238E27FC236}">
                <a16:creationId xmlns:a16="http://schemas.microsoft.com/office/drawing/2014/main" id="{64CCEAD3-BF33-FD61-E441-15A36A1A434C}"/>
              </a:ext>
            </a:extLst>
          </p:cNvPr>
          <p:cNvSpPr txBox="1">
            <a:spLocks/>
          </p:cNvSpPr>
          <p:nvPr userDrawn="1"/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F378271F-3D77-4A4A-A647-154385353537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22" name="图片 21">
            <a:extLst>
              <a:ext uri="{FF2B5EF4-FFF2-40B4-BE49-F238E27FC236}">
                <a16:creationId xmlns:a16="http://schemas.microsoft.com/office/drawing/2014/main" id="{DE6B9302-3F22-C480-4CFC-6B341B8728E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12" b="15973"/>
          <a:stretch/>
        </p:blipFill>
        <p:spPr>
          <a:xfrm flipH="1">
            <a:off x="-1293102" y="184729"/>
            <a:ext cx="4673600" cy="1447675"/>
          </a:xfrm>
          <a:prstGeom prst="rect">
            <a:avLst/>
          </a:prstGeom>
        </p:spPr>
      </p:pic>
      <p:sp>
        <p:nvSpPr>
          <p:cNvPr id="23" name="文本框 22">
            <a:extLst>
              <a:ext uri="{FF2B5EF4-FFF2-40B4-BE49-F238E27FC236}">
                <a16:creationId xmlns:a16="http://schemas.microsoft.com/office/drawing/2014/main" id="{56A3F12B-5723-87A7-2EB7-1F64ABC66C67}"/>
              </a:ext>
            </a:extLst>
          </p:cNvPr>
          <p:cNvSpPr txBox="1"/>
          <p:nvPr userDrawn="1"/>
        </p:nvSpPr>
        <p:spPr>
          <a:xfrm>
            <a:off x="9209312" y="602598"/>
            <a:ext cx="290182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i="0" u="none" strike="noStrike" kern="1500" spc="1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www.ebpftravel.com</a:t>
            </a:r>
            <a:endParaRPr lang="en-US" altLang="zh-CN" i="0" kern="1500" spc="1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24" name="图片 23">
            <a:extLst>
              <a:ext uri="{FF2B5EF4-FFF2-40B4-BE49-F238E27FC236}">
                <a16:creationId xmlns:a16="http://schemas.microsoft.com/office/drawing/2014/main" id="{40119909-6E90-436C-5849-BBC4D8A44048}"/>
              </a:ext>
            </a:extLst>
          </p:cNvPr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0477" y="5549222"/>
            <a:ext cx="9194053" cy="1618513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F46F1F44-FFA7-0C8C-3FA1-0F2EBD443D37}"/>
              </a:ext>
            </a:extLst>
          </p:cNvPr>
          <p:cNvPicPr>
            <a:picLocks noChangeAspect="1"/>
          </p:cNvPicPr>
          <p:nvPr userDrawn="1"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3038" y="642782"/>
            <a:ext cx="3687062" cy="2872479"/>
          </a:xfrm>
          <a:prstGeom prst="rect">
            <a:avLst/>
          </a:prstGeom>
        </p:spPr>
      </p:pic>
      <p:pic>
        <p:nvPicPr>
          <p:cNvPr id="26" name="图形 25">
            <a:extLst>
              <a:ext uri="{FF2B5EF4-FFF2-40B4-BE49-F238E27FC236}">
                <a16:creationId xmlns:a16="http://schemas.microsoft.com/office/drawing/2014/main" id="{C995B5BB-B7CD-4B98-B4BD-0AC60294C368}"/>
              </a:ext>
            </a:extLst>
          </p:cNvPr>
          <p:cNvPicPr>
            <a:picLocks noChangeAspect="1"/>
          </p:cNvPicPr>
          <p:nvPr userDrawn="1"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43698" y="5065399"/>
            <a:ext cx="1409700" cy="11620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16E37D2-6224-4CC3-0E77-4604BBE2ABD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DC584EC-B9E3-3465-339F-D0F80B3B7B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7A3E99A-E796-35D5-EBD9-E01D265CEA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F4A22-C171-9D41-86CD-CB04D27A8D78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D3EEE5-57FE-8A76-9D7A-D483D9502A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263543D-340C-12BE-715F-163079B651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1ABC-DC72-8A45-8E28-E339D42FAE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4930742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37F4FD-71DE-3539-0737-1C5B0EAEC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A780855-9D0B-70EF-528D-C230AD642EA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2EBE515-ACAD-AC3B-46FC-519837C534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395E660-A40D-742C-A133-CB9757443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F4A22-C171-9D41-86CD-CB04D27A8D78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313AD5-BC27-5077-C572-101E165B05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7C5E8CE-4EB7-BF4F-5D36-E8EE13C01F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1ABC-DC72-8A45-8E28-E339D42FAE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017747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14AF94-F806-2046-1A92-92F4387424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8B3DA03-1B81-888D-C7F7-6B844EFF395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dirty="0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1F8398D-68F6-2A60-2DB4-E8E705EFA8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2EBFEB7-C0E3-53AB-B32C-0853D6739A6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7257373E-BF15-D86A-9339-1CA147E985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DD47EB9D-5D10-1EDE-3913-7ADACA4F18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F4A22-C171-9D41-86CD-CB04D27A8D78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AA9D6694-24BF-3909-3343-0E924235C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E47C7CB0-2070-0EBF-E62B-FC86C83912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1ABC-DC72-8A45-8E28-E339D42FAE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5893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FDB19B4-3FF6-9154-E5E6-DDF30631C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08B8E9A-7DAC-8521-A7BB-87C3F0F7F4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F4A22-C171-9D41-86CD-CB04D27A8D78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7B81D3A-46C2-0D73-5EB3-2DE41AB719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4700FCD-B06D-7296-BA0D-7F37D985EC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1ABC-DC72-8A45-8E28-E339D42FAE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3818881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35AC1C9-F667-6625-EF17-FCAAB1CD4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F4A22-C171-9D41-86CD-CB04D27A8D78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73DE092-A747-ECEF-DAA7-2D35B13E46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1AF2DFC-0CA6-F724-D586-CA7DED8A9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1ABC-DC72-8A45-8E28-E339D42FAE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99233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445C71E-3F70-542D-1012-68D079D13A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0437BA-6EAB-0806-49E9-5B498278639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D315DA2-61B1-CBB1-DD9A-88A8ED9BEB9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CE3127-6C65-D0F0-5CD7-BAE39A0642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CF4A22-C171-9D41-86CD-CB04D27A8D78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EB35CB9-01A8-CD93-A076-A7FB16234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F339E70-9196-9602-E888-09F4832D48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91ABC-DC72-8A45-8E28-E339D42FAEF2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775671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hyperlink" Target="https://www.ebpftravel.com/" TargetMode="External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13" Type="http://schemas.openxmlformats.org/officeDocument/2006/relationships/image" Target="../media/image1.png"/><Relationship Id="rId18" Type="http://schemas.openxmlformats.org/officeDocument/2006/relationships/image" Target="../media/image19.png"/><Relationship Id="rId3" Type="http://schemas.openxmlformats.org/officeDocument/2006/relationships/slideLayout" Target="../slideLayouts/slideLayout6.xml"/><Relationship Id="rId21" Type="http://schemas.openxmlformats.org/officeDocument/2006/relationships/image" Target="../media/image22.svg"/><Relationship Id="rId7" Type="http://schemas.openxmlformats.org/officeDocument/2006/relationships/slideLayout" Target="../slideLayouts/slideLayout10.xml"/><Relationship Id="rId12" Type="http://schemas.openxmlformats.org/officeDocument/2006/relationships/image" Target="../media/image3.png"/><Relationship Id="rId17" Type="http://schemas.openxmlformats.org/officeDocument/2006/relationships/image" Target="../media/image7.svg"/><Relationship Id="rId2" Type="http://schemas.openxmlformats.org/officeDocument/2006/relationships/slideLayout" Target="../slideLayouts/slideLayout5.xml"/><Relationship Id="rId16" Type="http://schemas.openxmlformats.org/officeDocument/2006/relationships/image" Target="../media/image6.png"/><Relationship Id="rId20" Type="http://schemas.openxmlformats.org/officeDocument/2006/relationships/image" Target="../media/image21.png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theme" Target="../theme/theme2.xml"/><Relationship Id="rId24" Type="http://schemas.openxmlformats.org/officeDocument/2006/relationships/hyperlink" Target="https://www.ebpftravel.com/" TargetMode="External"/><Relationship Id="rId5" Type="http://schemas.openxmlformats.org/officeDocument/2006/relationships/slideLayout" Target="../slideLayouts/slideLayout8.xml"/><Relationship Id="rId15" Type="http://schemas.openxmlformats.org/officeDocument/2006/relationships/image" Target="../media/image18.svg"/><Relationship Id="rId23" Type="http://schemas.openxmlformats.org/officeDocument/2006/relationships/image" Target="../media/image24.svg"/><Relationship Id="rId10" Type="http://schemas.openxmlformats.org/officeDocument/2006/relationships/slideLayout" Target="../slideLayouts/slideLayout13.xml"/><Relationship Id="rId19" Type="http://schemas.openxmlformats.org/officeDocument/2006/relationships/image" Target="../media/image20.svg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Relationship Id="rId14" Type="http://schemas.openxmlformats.org/officeDocument/2006/relationships/image" Target="../media/image17.png"/><Relationship Id="rId22" Type="http://schemas.openxmlformats.org/officeDocument/2006/relationships/image" Target="../media/image23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2CE24-4B9A-4FC6-8BD2-43C06B17E144}" type="datetimeFigureOut">
              <a:rPr lang="zh-CN" altLang="en-US" smtClean="0"/>
              <a:t>2022/11/12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8271F-3D77-4A4A-A647-154385353537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9BC1D3D-7FCD-F3D2-9EE3-23E812CA1BFD}"/>
              </a:ext>
            </a:extLst>
          </p:cNvPr>
          <p:cNvSpPr txBox="1"/>
          <p:nvPr userDrawn="1"/>
        </p:nvSpPr>
        <p:spPr>
          <a:xfrm>
            <a:off x="9209312" y="233266"/>
            <a:ext cx="2901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首届中国</a:t>
            </a:r>
            <a:r>
              <a:rPr lang="en-US" altLang="zh-CN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eBPF</a:t>
            </a:r>
            <a:r>
              <a:rPr lang="zh-CN" altLang="en-US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研讨会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A18F6BDE-24DE-05CD-C18D-6647A12B8766}"/>
              </a:ext>
            </a:extLst>
          </p:cNvPr>
          <p:cNvSpPr txBox="1"/>
          <p:nvPr userDrawn="1"/>
        </p:nvSpPr>
        <p:spPr>
          <a:xfrm>
            <a:off x="9209312" y="602598"/>
            <a:ext cx="290182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i="0" u="none" strike="noStrike" kern="1500" spc="1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www.ebpftravel.com</a:t>
            </a:r>
            <a:endParaRPr lang="en-US" altLang="zh-CN" i="0" kern="1500" spc="1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  <p:pic>
        <p:nvPicPr>
          <p:cNvPr id="17" name="图片 16">
            <a:extLst>
              <a:ext uri="{FF2B5EF4-FFF2-40B4-BE49-F238E27FC236}">
                <a16:creationId xmlns:a16="http://schemas.microsoft.com/office/drawing/2014/main" id="{4C649A80-3A51-9B7B-B742-42410900F82B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927" y="-6359"/>
            <a:ext cx="1326021" cy="121791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50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rgbClr val="333F50"/>
          </a:solidFill>
          <a:latin typeface="Source Han Sans CN Heavy" panose="020B0500000000000000" pitchFamily="34" charset="-128"/>
          <a:ea typeface="Source Han Sans CN Heavy" panose="020B05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Source Han Sans CN Regular" panose="020B0500000000000000" pitchFamily="34" charset="-128"/>
          <a:ea typeface="Source Han Sans CN Regular" panose="020B05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Source Han Sans CN Regular" panose="020B0500000000000000" pitchFamily="34" charset="-128"/>
          <a:ea typeface="Source Han Sans CN Regular" panose="020B05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Source Han Sans CN Regular" panose="020B0500000000000000" pitchFamily="34" charset="-128"/>
          <a:ea typeface="Source Han Sans CN Regular" panose="020B05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Source Han Sans CN Regular" panose="020B0500000000000000" pitchFamily="34" charset="-128"/>
          <a:ea typeface="Source Han Sans CN Regular" panose="020B05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Source Han Sans CN Regular" panose="020B0500000000000000" pitchFamily="34" charset="-128"/>
          <a:ea typeface="Source Han Sans CN Regular" panose="020B05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703460AF-1F94-5545-24BE-E8870B38625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12" b="15973"/>
          <a:stretch/>
        </p:blipFill>
        <p:spPr>
          <a:xfrm flipH="1">
            <a:off x="-1293102" y="184729"/>
            <a:ext cx="4673600" cy="1447675"/>
          </a:xfrm>
          <a:prstGeom prst="rect">
            <a:avLst/>
          </a:prstGeom>
        </p:spPr>
      </p:pic>
      <p:pic>
        <p:nvPicPr>
          <p:cNvPr id="19" name="图片 18">
            <a:extLst>
              <a:ext uri="{FF2B5EF4-FFF2-40B4-BE49-F238E27FC236}">
                <a16:creationId xmlns:a16="http://schemas.microsoft.com/office/drawing/2014/main" id="{359F7B63-7672-AC59-482C-3ADFB0076FBC}"/>
              </a:ext>
            </a:extLst>
          </p:cNvPr>
          <p:cNvPicPr>
            <a:picLocks noChangeAspect="1"/>
          </p:cNvPicPr>
          <p:nvPr userDrawn="1"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9927" y="-6359"/>
            <a:ext cx="1326021" cy="1217913"/>
          </a:xfrm>
          <a:prstGeom prst="rect">
            <a:avLst/>
          </a:prstGeom>
        </p:spPr>
      </p:pic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AC107AC-CA3A-E196-AC9D-AAAD34E781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7E1306C-FE5A-8C4F-B9DA-ADF2406FBA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dirty="0"/>
              <a:t>单击此处编辑母版文本样式</a:t>
            </a:r>
          </a:p>
          <a:p>
            <a:pPr lvl="1"/>
            <a:r>
              <a:rPr kumimoji="1" lang="zh-CN" altLang="en-US" dirty="0"/>
              <a:t>二级</a:t>
            </a:r>
          </a:p>
          <a:p>
            <a:pPr lvl="2"/>
            <a:r>
              <a:rPr kumimoji="1" lang="zh-CN" altLang="en-US" dirty="0"/>
              <a:t>三级</a:t>
            </a:r>
          </a:p>
          <a:p>
            <a:pPr lvl="3"/>
            <a:r>
              <a:rPr kumimoji="1" lang="zh-CN" altLang="en-US" dirty="0"/>
              <a:t>四级</a:t>
            </a:r>
          </a:p>
          <a:p>
            <a:pPr lvl="4"/>
            <a:r>
              <a:rPr kumimoji="1"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F271ECA-321C-D895-E486-0D4C7385D3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CF4A22-C171-9D41-86CD-CB04D27A8D78}" type="datetimeFigureOut">
              <a:rPr kumimoji="1" lang="zh-CN" altLang="en-US" smtClean="0"/>
              <a:t>2022/11/12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E98748-79E5-A106-BE7A-9B50DBFFB7B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DF70F27-5FD4-131C-610B-853C2AA712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91ABC-DC72-8A45-8E28-E339D42FAEF2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形 6">
            <a:extLst>
              <a:ext uri="{FF2B5EF4-FFF2-40B4-BE49-F238E27FC236}">
                <a16:creationId xmlns:a16="http://schemas.microsoft.com/office/drawing/2014/main" id="{F13E8D5C-6CCA-8FE4-3FAC-E20A68BC9FEA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96DAC541-7B7A-43D3-8B79-37D633B846F1}">
                <asvg:svgBlip xmlns:asvg="http://schemas.microsoft.com/office/drawing/2016/SVG/main" r:embed="rId15"/>
              </a:ext>
            </a:extLst>
          </a:blip>
          <a:stretch>
            <a:fillRect/>
          </a:stretch>
        </p:blipFill>
        <p:spPr>
          <a:xfrm>
            <a:off x="8387641" y="380087"/>
            <a:ext cx="847725" cy="428625"/>
          </a:xfrm>
          <a:prstGeom prst="rect">
            <a:avLst/>
          </a:prstGeom>
        </p:spPr>
      </p:pic>
      <p:pic>
        <p:nvPicPr>
          <p:cNvPr id="13" name="图形 12">
            <a:extLst>
              <a:ext uri="{FF2B5EF4-FFF2-40B4-BE49-F238E27FC236}">
                <a16:creationId xmlns:a16="http://schemas.microsoft.com/office/drawing/2014/main" id="{0C31B340-6F55-7CD8-AEEB-11A8F5CE9B8F}"/>
              </a:ext>
            </a:extLst>
          </p:cNvPr>
          <p:cNvPicPr>
            <a:picLocks noChangeAspect="1"/>
          </p:cNvPicPr>
          <p:nvPr userDrawn="1"/>
        </p:nvPicPr>
        <p:blipFill>
          <a:blip r:embed="rId16">
            <a:extLst>
              <a:ext uri="{96DAC541-7B7A-43D3-8B79-37D633B846F1}">
                <asvg:svgBlip xmlns:asvg="http://schemas.microsoft.com/office/drawing/2016/SVG/main" r:embed="rId17"/>
              </a:ext>
            </a:extLst>
          </a:blip>
          <a:stretch>
            <a:fillRect/>
          </a:stretch>
        </p:blipFill>
        <p:spPr>
          <a:xfrm>
            <a:off x="10634662" y="5114541"/>
            <a:ext cx="1409700" cy="1162050"/>
          </a:xfrm>
          <a:prstGeom prst="rect">
            <a:avLst/>
          </a:prstGeom>
        </p:spPr>
      </p:pic>
      <p:pic>
        <p:nvPicPr>
          <p:cNvPr id="14" name="图形 13">
            <a:extLst>
              <a:ext uri="{FF2B5EF4-FFF2-40B4-BE49-F238E27FC236}">
                <a16:creationId xmlns:a16="http://schemas.microsoft.com/office/drawing/2014/main" id="{5D2F794E-B9CF-FDB2-C78B-9F3F7AC6F4C9}"/>
              </a:ext>
            </a:extLst>
          </p:cNvPr>
          <p:cNvPicPr>
            <a:picLocks noChangeAspect="1"/>
          </p:cNvPicPr>
          <p:nvPr userDrawn="1"/>
        </p:nvPicPr>
        <p:blipFill>
          <a:blip r:embed="rId18">
            <a:extLst>
              <a:ext uri="{96DAC541-7B7A-43D3-8B79-37D633B846F1}">
                <asvg:svgBlip xmlns:asvg="http://schemas.microsoft.com/office/drawing/2016/SVG/main" r:embed="rId19"/>
              </a:ext>
            </a:extLst>
          </a:blip>
          <a:stretch>
            <a:fillRect/>
          </a:stretch>
        </p:blipFill>
        <p:spPr>
          <a:xfrm>
            <a:off x="8474076" y="5743575"/>
            <a:ext cx="3590924" cy="1104900"/>
          </a:xfrm>
          <a:prstGeom prst="rect">
            <a:avLst/>
          </a:prstGeom>
        </p:spPr>
      </p:pic>
      <p:pic>
        <p:nvPicPr>
          <p:cNvPr id="15" name="图形 14">
            <a:extLst>
              <a:ext uri="{FF2B5EF4-FFF2-40B4-BE49-F238E27FC236}">
                <a16:creationId xmlns:a16="http://schemas.microsoft.com/office/drawing/2014/main" id="{6387D5F8-39E0-D42C-CF94-0CD64A8985B7}"/>
              </a:ext>
            </a:extLst>
          </p:cNvPr>
          <p:cNvPicPr>
            <a:picLocks noChangeAspect="1"/>
          </p:cNvPicPr>
          <p:nvPr userDrawn="1"/>
        </p:nvPicPr>
        <p:blipFill>
          <a:blip r:embed="rId20">
            <a:extLst>
              <a:ext uri="{96DAC541-7B7A-43D3-8B79-37D633B846F1}">
                <asvg:svgBlip xmlns:asvg="http://schemas.microsoft.com/office/drawing/2016/SVG/main" r:embed="rId21"/>
              </a:ext>
            </a:extLst>
          </a:blip>
          <a:stretch>
            <a:fillRect/>
          </a:stretch>
        </p:blipFill>
        <p:spPr>
          <a:xfrm>
            <a:off x="11863387" y="153162"/>
            <a:ext cx="180975" cy="180975"/>
          </a:xfrm>
          <a:prstGeom prst="rect">
            <a:avLst/>
          </a:prstGeom>
        </p:spPr>
      </p:pic>
      <p:pic>
        <p:nvPicPr>
          <p:cNvPr id="16" name="图形 15">
            <a:extLst>
              <a:ext uri="{FF2B5EF4-FFF2-40B4-BE49-F238E27FC236}">
                <a16:creationId xmlns:a16="http://schemas.microsoft.com/office/drawing/2014/main" id="{000EFBC9-DF56-47D0-996D-0B7AB061131B}"/>
              </a:ext>
            </a:extLst>
          </p:cNvPr>
          <p:cNvPicPr>
            <a:picLocks noChangeAspect="1"/>
          </p:cNvPicPr>
          <p:nvPr userDrawn="1"/>
        </p:nvPicPr>
        <p:blipFill>
          <a:blip r:embed="rId22">
            <a:extLst>
              <a:ext uri="{96DAC541-7B7A-43D3-8B79-37D633B846F1}">
                <asvg:svgBlip xmlns:asvg="http://schemas.microsoft.com/office/drawing/2016/SVG/main" r:embed="rId23"/>
              </a:ext>
            </a:extLst>
          </a:blip>
          <a:stretch>
            <a:fillRect/>
          </a:stretch>
        </p:blipFill>
        <p:spPr>
          <a:xfrm>
            <a:off x="-19927" y="5734050"/>
            <a:ext cx="6800850" cy="1123950"/>
          </a:xfrm>
          <a:prstGeom prst="rect">
            <a:avLst/>
          </a:prstGeom>
        </p:spPr>
      </p:pic>
      <p:sp>
        <p:nvSpPr>
          <p:cNvPr id="17" name="文本框 16">
            <a:extLst>
              <a:ext uri="{FF2B5EF4-FFF2-40B4-BE49-F238E27FC236}">
                <a16:creationId xmlns:a16="http://schemas.microsoft.com/office/drawing/2014/main" id="{DB5F863A-7783-C14E-C6AC-19AC7FF10E77}"/>
              </a:ext>
            </a:extLst>
          </p:cNvPr>
          <p:cNvSpPr txBox="1"/>
          <p:nvPr userDrawn="1"/>
        </p:nvSpPr>
        <p:spPr>
          <a:xfrm>
            <a:off x="9209312" y="233266"/>
            <a:ext cx="290182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首届中国</a:t>
            </a:r>
            <a:r>
              <a:rPr lang="en-US" altLang="zh-CN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eBPF</a:t>
            </a:r>
            <a:r>
              <a:rPr lang="zh-CN" altLang="en-US" b="1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宋体 CN Heavy" panose="02020900000000000000" pitchFamily="18" charset="-122"/>
                <a:ea typeface="思源宋体 CN Heavy" panose="02020900000000000000" pitchFamily="18" charset="-122"/>
              </a:rPr>
              <a:t>研讨会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1632EC0D-0D15-C257-9BE3-A4B4D8952285}"/>
              </a:ext>
            </a:extLst>
          </p:cNvPr>
          <p:cNvSpPr txBox="1"/>
          <p:nvPr userDrawn="1"/>
        </p:nvSpPr>
        <p:spPr>
          <a:xfrm>
            <a:off x="9209312" y="602598"/>
            <a:ext cx="290182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n-US" altLang="zh-CN" i="0" u="none" strike="noStrike" kern="1500" spc="100" dirty="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思源宋体 CN Heavy" panose="02020900000000000000" pitchFamily="18" charset="-122"/>
                <a:ea typeface="思源宋体 CN Heavy" panose="02020900000000000000" pitchFamily="18" charset="-122"/>
                <a:hlinkClick r:id="rId2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www.ebpftravel.com</a:t>
            </a:r>
            <a:endParaRPr lang="en-US" altLang="zh-CN" i="0" kern="1500" spc="100" dirty="0">
              <a:solidFill>
                <a:schemeClr val="tx1">
                  <a:lumMod val="75000"/>
                  <a:lumOff val="25000"/>
                </a:schemeClr>
              </a:solidFill>
              <a:effectLst/>
              <a:latin typeface="思源宋体 CN Heavy" panose="02020900000000000000" pitchFamily="18" charset="-122"/>
              <a:ea typeface="思源宋体 CN Heavy" panose="02020900000000000000" pitchFamily="18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67868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71" r:id="rId9"/>
    <p:sldLayoutId id="2147483672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>
          <a:solidFill>
            <a:schemeClr val="tx2">
              <a:lumMod val="75000"/>
            </a:schemeClr>
          </a:solidFill>
          <a:latin typeface="Source Han Sans CN Bold" panose="020B0500000000000000" pitchFamily="34" charset="-128"/>
          <a:ea typeface="Source Han Sans CN Bold" panose="020B0500000000000000" pitchFamily="34" charset="-128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kern="1200">
          <a:solidFill>
            <a:schemeClr val="tx2">
              <a:lumMod val="75000"/>
            </a:schemeClr>
          </a:solidFill>
          <a:latin typeface="Source Han Sans CN Regular" panose="020B0500000000000000" pitchFamily="34" charset="-128"/>
          <a:ea typeface="Source Han Sans CN Regular" panose="020B0500000000000000" pitchFamily="34" charset="-128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kern="1200">
          <a:solidFill>
            <a:schemeClr val="tx2">
              <a:lumMod val="75000"/>
            </a:schemeClr>
          </a:solidFill>
          <a:latin typeface="Source Han Sans CN Regular" panose="020B0500000000000000" pitchFamily="34" charset="-128"/>
          <a:ea typeface="Source Han Sans CN Regular" panose="020B0500000000000000" pitchFamily="34" charset="-128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kern="1200">
          <a:solidFill>
            <a:schemeClr val="tx2">
              <a:lumMod val="75000"/>
            </a:schemeClr>
          </a:solidFill>
          <a:latin typeface="Source Han Sans CN Regular" panose="020B0500000000000000" pitchFamily="34" charset="-128"/>
          <a:ea typeface="Source Han Sans CN Regular" panose="020B0500000000000000" pitchFamily="34" charset="-128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2">
              <a:lumMod val="75000"/>
            </a:schemeClr>
          </a:solidFill>
          <a:latin typeface="Source Han Sans CN Regular" panose="020B0500000000000000" pitchFamily="34" charset="-128"/>
          <a:ea typeface="Source Han Sans CN Regular" panose="020B0500000000000000" pitchFamily="34" charset="-128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kern="1200">
          <a:solidFill>
            <a:schemeClr val="tx2">
              <a:lumMod val="75000"/>
            </a:schemeClr>
          </a:solidFill>
          <a:latin typeface="Source Han Sans CN Regular" panose="020B0500000000000000" pitchFamily="34" charset="-128"/>
          <a:ea typeface="Source Han Sans CN Regular" panose="020B0500000000000000" pitchFamily="34" charset="-128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erbridge/merbridge" TargetMode="External"/><Relationship Id="rId2" Type="http://schemas.openxmlformats.org/officeDocument/2006/relationships/hyperlink" Target="https://merbridge.io/zh/" TargetMode="External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29.jpg"/><Relationship Id="rId4" Type="http://schemas.openxmlformats.org/officeDocument/2006/relationships/hyperlink" Target="https://join.slack.com/t/merbridge/shared_invite/zt-11uc3z0w7-DMyv42eQ6s5YUxO5mZ5hwQ" TargetMode="Externa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3" Type="http://schemas.openxmlformats.org/officeDocument/2006/relationships/image" Target="../media/image18.sv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svg"/><Relationship Id="rId11" Type="http://schemas.openxmlformats.org/officeDocument/2006/relationships/image" Target="../media/image23.png"/><Relationship Id="rId5" Type="http://schemas.openxmlformats.org/officeDocument/2006/relationships/image" Target="../media/image6.png"/><Relationship Id="rId10" Type="http://schemas.openxmlformats.org/officeDocument/2006/relationships/image" Target="../media/image22.svg"/><Relationship Id="rId4" Type="http://schemas.openxmlformats.org/officeDocument/2006/relationships/image" Target="../media/image3.png"/><Relationship Id="rId9" Type="http://schemas.openxmlformats.org/officeDocument/2006/relationships/image" Target="../media/image2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merbridge.io/zh/blog/2022/05/18/cni-mode/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1ACE4ED-0F84-3E4C-ED79-35BD9A3918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使用 </a:t>
            </a:r>
            <a:r>
              <a:rPr kumimoji="1" lang="en-US" altLang="zh-CN" dirty="0" err="1"/>
              <a:t>eBPF</a:t>
            </a:r>
            <a:r>
              <a:rPr kumimoji="1" lang="zh-CN" altLang="en-US" dirty="0"/>
              <a:t> 代替 </a:t>
            </a:r>
            <a:r>
              <a:rPr kumimoji="1" lang="en-US" altLang="zh-CN" dirty="0"/>
              <a:t>iptables</a:t>
            </a:r>
            <a:r>
              <a:rPr kumimoji="1" lang="zh-CN" altLang="en-US" dirty="0"/>
              <a:t> 加速服务网格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6FD767A-0AC8-87AE-74BE-02128E0BCDB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zh-CN" altLang="en-US" dirty="0"/>
              <a:t>主讲人：刘齐均</a:t>
            </a:r>
            <a:endParaRPr kumimoji="1" lang="en-US" altLang="zh-CN" dirty="0"/>
          </a:p>
          <a:p>
            <a:r>
              <a:rPr kumimoji="1" lang="en-US" altLang="zh-CN" dirty="0"/>
              <a:t>2022-11-12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877120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DBEDB5-8596-FA37-F2DC-D059A06E9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Merbridge</a:t>
            </a:r>
            <a:r>
              <a:rPr kumimoji="1" lang="zh-CN" altLang="en-US" dirty="0"/>
              <a:t> 未来发展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5905CF-203B-0EE5-237C-F6807128EB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03</a:t>
            </a:r>
            <a:endParaRPr kumimoji="1"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9792FA-2042-9842-8A01-AE48D73C07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5600635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A3586B-3303-29C7-2004-6C7F97D42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RoadMap</a:t>
            </a:r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93DDE5-4D52-0883-6482-53FCD94E7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节点之间加速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双栈支持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 </a:t>
            </a:r>
            <a:r>
              <a:rPr kumimoji="1" lang="en-US" altLang="zh-CN" dirty="0"/>
              <a:t>Ambient</a:t>
            </a:r>
            <a:r>
              <a:rPr kumimoji="1" lang="zh-CN" altLang="en-US" dirty="0"/>
              <a:t> </a:t>
            </a:r>
            <a:r>
              <a:rPr kumimoji="1" lang="en-US" altLang="zh-CN" dirty="0"/>
              <a:t>mesh</a:t>
            </a:r>
            <a:r>
              <a:rPr kumimoji="1" lang="zh-CN" altLang="en-US" dirty="0"/>
              <a:t> 模式支持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 更低的版本要求、更好的性能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5.</a:t>
            </a:r>
            <a:r>
              <a:rPr kumimoji="1" lang="zh-CN" altLang="en-US" dirty="0"/>
              <a:t> </a:t>
            </a:r>
            <a:r>
              <a:rPr kumimoji="1" lang="en-US" altLang="zh-CN" dirty="0"/>
              <a:t>……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524685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DBEDB5-8596-FA37-F2DC-D059A06E9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CN" altLang="zh-CN" dirty="0"/>
              <a:t>Demo</a:t>
            </a:r>
            <a:endParaRPr kumimoji="1" lang="zh-CN" altLang="en-US" dirty="0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5905CF-203B-0EE5-237C-F6807128EB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04</a:t>
            </a:r>
            <a:endParaRPr kumimoji="1"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9792FA-2042-9842-8A01-AE48D73C07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93170683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A3586B-3303-29C7-2004-6C7F97D42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/>
              <a:t>Demo</a:t>
            </a:r>
            <a:r>
              <a:rPr kumimoji="1" lang="zh-CN" altLang="en-US" dirty="0"/>
              <a:t> 视频</a:t>
            </a:r>
          </a:p>
        </p:txBody>
      </p:sp>
      <p:pic>
        <p:nvPicPr>
          <p:cNvPr id="6" name="merbridge - demo - 2m" descr="merbridge - demo - 2m">
            <a:hlinkClick r:id="" action="ppaction://media"/>
            <a:extLst>
              <a:ext uri="{FF2B5EF4-FFF2-40B4-BE49-F238E27FC236}">
                <a16:creationId xmlns:a16="http://schemas.microsoft.com/office/drawing/2014/main" id="{5F023DC9-8A76-184F-801E-8AEFE8F15A7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7938" y="3175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9666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08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E2C8BB-85F2-8D44-B2AC-4F8BE3ABC1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/>
              <a:t>社区信息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A08320-0416-C743-BB5E-DB90DB3031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8092044" cy="4351338"/>
          </a:xfrm>
        </p:spPr>
        <p:txBody>
          <a:bodyPr/>
          <a:lstStyle/>
          <a:p>
            <a:r>
              <a:rPr lang="en-CN" dirty="0"/>
              <a:t>网址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>
                <a:hlinkClick r:id="rId2"/>
              </a:rPr>
              <a:t>https://merbridge.io/zh/</a:t>
            </a:r>
            <a:endParaRPr lang="en-US" altLang="zh-CN" dirty="0"/>
          </a:p>
          <a:p>
            <a:endParaRPr lang="en-US" dirty="0"/>
          </a:p>
          <a:p>
            <a:r>
              <a:rPr lang="en-US" dirty="0" err="1"/>
              <a:t>项目地址</a:t>
            </a:r>
            <a:r>
              <a:rPr lang="zh-CN" altLang="en-US" dirty="0"/>
              <a:t>：</a:t>
            </a:r>
            <a:r>
              <a:rPr lang="en-US" altLang="zh-CN" dirty="0">
                <a:hlinkClick r:id="rId3"/>
              </a:rPr>
              <a:t>https://github.com/merbridge/merbridge</a:t>
            </a:r>
            <a:endParaRPr lang="en-US" altLang="zh-CN" dirty="0"/>
          </a:p>
          <a:p>
            <a:endParaRPr lang="en-CN" dirty="0"/>
          </a:p>
          <a:p>
            <a:r>
              <a:rPr lang="en-CN" dirty="0"/>
              <a:t>Slack</a:t>
            </a:r>
            <a:r>
              <a:rPr lang="zh-CN" altLang="en-US" dirty="0"/>
              <a:t> 交流：</a:t>
            </a:r>
            <a:r>
              <a:rPr lang="en-US" altLang="zh-CN" dirty="0">
                <a:hlinkClick r:id="rId4"/>
              </a:rPr>
              <a:t>https://join.slack.com/t/merbridge/shared_invite/zt-11uc3z0w7-DMyv42eQ6s5YUxO5mZ5hwQ</a:t>
            </a:r>
            <a:r>
              <a:rPr lang="zh-CN" altLang="en-US" dirty="0"/>
              <a:t> </a:t>
            </a:r>
            <a:endParaRPr lang="en-CN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E105CCD-CBB3-264D-AE42-E332ED1B0EF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30244" y="1163781"/>
            <a:ext cx="3032184" cy="3936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04797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形 29">
            <a:extLst>
              <a:ext uri="{FF2B5EF4-FFF2-40B4-BE49-F238E27FC236}">
                <a16:creationId xmlns:a16="http://schemas.microsoft.com/office/drawing/2014/main" id="{C7E33B2B-6B5F-9912-09E5-DF36E6605CC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8387641" y="380087"/>
            <a:ext cx="847725" cy="42862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6048BB5-0341-EE61-4DBD-28D13C7002F5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812" b="15973"/>
          <a:stretch/>
        </p:blipFill>
        <p:spPr>
          <a:xfrm flipH="1">
            <a:off x="-1293102" y="184729"/>
            <a:ext cx="4673600" cy="1447675"/>
          </a:xfrm>
          <a:prstGeom prst="rect">
            <a:avLst/>
          </a:prstGeom>
        </p:spPr>
      </p:pic>
      <p:pic>
        <p:nvPicPr>
          <p:cNvPr id="21" name="图形 20">
            <a:extLst>
              <a:ext uri="{FF2B5EF4-FFF2-40B4-BE49-F238E27FC236}">
                <a16:creationId xmlns:a16="http://schemas.microsoft.com/office/drawing/2014/main" id="{B3B51AB7-926B-842E-B560-E8A502542D4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10634662" y="5114541"/>
            <a:ext cx="1409700" cy="1162050"/>
          </a:xfrm>
          <a:prstGeom prst="rect">
            <a:avLst/>
          </a:prstGeom>
        </p:spPr>
      </p:pic>
      <p:pic>
        <p:nvPicPr>
          <p:cNvPr id="24" name="图形 23">
            <a:extLst>
              <a:ext uri="{FF2B5EF4-FFF2-40B4-BE49-F238E27FC236}">
                <a16:creationId xmlns:a16="http://schemas.microsoft.com/office/drawing/2014/main" id="{5871E77B-5B6F-F7F0-3EE8-9F280440B10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8474076" y="5743575"/>
            <a:ext cx="3590924" cy="1104900"/>
          </a:xfrm>
          <a:prstGeom prst="rect">
            <a:avLst/>
          </a:prstGeom>
        </p:spPr>
      </p:pic>
      <p:pic>
        <p:nvPicPr>
          <p:cNvPr id="28" name="图形 27">
            <a:extLst>
              <a:ext uri="{FF2B5EF4-FFF2-40B4-BE49-F238E27FC236}">
                <a16:creationId xmlns:a16="http://schemas.microsoft.com/office/drawing/2014/main" id="{54413E28-7A78-C4F8-D837-5800573DDB9A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863387" y="153162"/>
            <a:ext cx="180975" cy="180975"/>
          </a:xfrm>
          <a:prstGeom prst="rect">
            <a:avLst/>
          </a:prstGeom>
        </p:spPr>
      </p:pic>
      <p:pic>
        <p:nvPicPr>
          <p:cNvPr id="38" name="图形 37">
            <a:extLst>
              <a:ext uri="{FF2B5EF4-FFF2-40B4-BE49-F238E27FC236}">
                <a16:creationId xmlns:a16="http://schemas.microsoft.com/office/drawing/2014/main" id="{818D92AB-DC58-3D33-FB6B-062B707838AD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p:blipFill>
        <p:spPr>
          <a:xfrm>
            <a:off x="-19927" y="5734050"/>
            <a:ext cx="6800850" cy="1123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1657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814ECD2-080F-AE3F-DAAA-C069E9E329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目录</a:t>
            </a:r>
          </a:p>
        </p:txBody>
      </p:sp>
      <p:grpSp>
        <p:nvGrpSpPr>
          <p:cNvPr id="28" name="组合 27">
            <a:extLst>
              <a:ext uri="{FF2B5EF4-FFF2-40B4-BE49-F238E27FC236}">
                <a16:creationId xmlns:a16="http://schemas.microsoft.com/office/drawing/2014/main" id="{7E0DD67E-5CBA-50CD-F02D-5C56EB595D3B}"/>
              </a:ext>
            </a:extLst>
          </p:cNvPr>
          <p:cNvGrpSpPr/>
          <p:nvPr/>
        </p:nvGrpSpPr>
        <p:grpSpPr>
          <a:xfrm>
            <a:off x="838200" y="1826896"/>
            <a:ext cx="872762" cy="872762"/>
            <a:chOff x="851263" y="1525581"/>
            <a:chExt cx="872762" cy="872762"/>
          </a:xfrm>
        </p:grpSpPr>
        <p:pic>
          <p:nvPicPr>
            <p:cNvPr id="29" name="图形 28">
              <a:extLst>
                <a:ext uri="{FF2B5EF4-FFF2-40B4-BE49-F238E27FC236}">
                  <a16:creationId xmlns:a16="http://schemas.microsoft.com/office/drawing/2014/main" id="{156274D5-7FE3-52C8-AAAB-23A5135FC7E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51263" y="1525581"/>
              <a:ext cx="872762" cy="872762"/>
            </a:xfrm>
            <a:prstGeom prst="rect">
              <a:avLst/>
            </a:prstGeom>
          </p:spPr>
        </p:pic>
        <p:sp>
          <p:nvSpPr>
            <p:cNvPr id="30" name="文本占位符 20">
              <a:extLst>
                <a:ext uri="{FF2B5EF4-FFF2-40B4-BE49-F238E27FC236}">
                  <a16:creationId xmlns:a16="http://schemas.microsoft.com/office/drawing/2014/main" id="{7F3345ED-DA9F-68E3-DEEA-18A5C2B8D8E7}"/>
                </a:ext>
              </a:extLst>
            </p:cNvPr>
            <p:cNvSpPr txBox="1">
              <a:spLocks/>
            </p:cNvSpPr>
            <p:nvPr/>
          </p:nvSpPr>
          <p:spPr>
            <a:xfrm>
              <a:off x="977583" y="1726427"/>
              <a:ext cx="620121" cy="47106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b="1" i="0" kern="1200">
                  <a:solidFill>
                    <a:schemeClr val="bg1"/>
                  </a:solidFill>
                  <a:latin typeface="Source Han Sans CN Bold" panose="020B0500000000000000" pitchFamily="34" charset="-128"/>
                  <a:ea typeface="Source Han Sans CN Bold" panose="020B0500000000000000" pitchFamily="34" charset="-128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CN" dirty="0"/>
                <a:t>01</a:t>
              </a:r>
              <a:endParaRPr kumimoji="1" lang="zh-CN" altLang="en-US" dirty="0"/>
            </a:p>
          </p:txBody>
        </p:sp>
      </p:grpSp>
      <p:sp>
        <p:nvSpPr>
          <p:cNvPr id="31" name="文本框 30">
            <a:extLst>
              <a:ext uri="{FF2B5EF4-FFF2-40B4-BE49-F238E27FC236}">
                <a16:creationId xmlns:a16="http://schemas.microsoft.com/office/drawing/2014/main" id="{D0D07397-7F6F-C14F-0215-6EC7BC7C356E}"/>
              </a:ext>
            </a:extLst>
          </p:cNvPr>
          <p:cNvSpPr txBox="1"/>
          <p:nvPr/>
        </p:nvSpPr>
        <p:spPr>
          <a:xfrm>
            <a:off x="2037806" y="1970888"/>
            <a:ext cx="3998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3200" b="1" dirty="0" err="1">
                <a:solidFill>
                  <a:schemeClr val="tx2">
                    <a:lumMod val="75000"/>
                  </a:schemeClr>
                </a:solidFill>
                <a:latin typeface="Source Han Sans CN Bold" panose="020B0500000000000000" pitchFamily="34" charset="-128"/>
                <a:ea typeface="Source Han Sans CN Bold" panose="020B0500000000000000" pitchFamily="34" charset="-128"/>
              </a:rPr>
              <a:t>Merbridge</a:t>
            </a:r>
            <a:r>
              <a:rPr kumimoji="1" lang="zh-CN" altLang="en-US" sz="3200" b="1" dirty="0">
                <a:solidFill>
                  <a:schemeClr val="tx2">
                    <a:lumMod val="75000"/>
                  </a:schemeClr>
                </a:solidFill>
                <a:latin typeface="Source Han Sans CN Bold" panose="020B0500000000000000" pitchFamily="34" charset="-128"/>
                <a:ea typeface="Source Han Sans CN Bold" panose="020B0500000000000000" pitchFamily="34" charset="-128"/>
              </a:rPr>
              <a:t> 项目介绍</a:t>
            </a:r>
          </a:p>
        </p:txBody>
      </p: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DCA1DDA1-25FF-A6DA-D316-4374A522B606}"/>
              </a:ext>
            </a:extLst>
          </p:cNvPr>
          <p:cNvGrpSpPr/>
          <p:nvPr/>
        </p:nvGrpSpPr>
        <p:grpSpPr>
          <a:xfrm>
            <a:off x="838200" y="2900504"/>
            <a:ext cx="872762" cy="872762"/>
            <a:chOff x="851263" y="1525581"/>
            <a:chExt cx="872762" cy="872762"/>
          </a:xfrm>
        </p:grpSpPr>
        <p:pic>
          <p:nvPicPr>
            <p:cNvPr id="33" name="图形 32">
              <a:extLst>
                <a:ext uri="{FF2B5EF4-FFF2-40B4-BE49-F238E27FC236}">
                  <a16:creationId xmlns:a16="http://schemas.microsoft.com/office/drawing/2014/main" id="{5C8A9474-F776-B1EC-B117-00DA50C16AE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51263" y="1525581"/>
              <a:ext cx="872762" cy="872762"/>
            </a:xfrm>
            <a:prstGeom prst="rect">
              <a:avLst/>
            </a:prstGeom>
          </p:spPr>
        </p:pic>
        <p:sp>
          <p:nvSpPr>
            <p:cNvPr id="34" name="文本占位符 20">
              <a:extLst>
                <a:ext uri="{FF2B5EF4-FFF2-40B4-BE49-F238E27FC236}">
                  <a16:creationId xmlns:a16="http://schemas.microsoft.com/office/drawing/2014/main" id="{81C5AC3F-71FB-92C7-8EFD-F971B56AE156}"/>
                </a:ext>
              </a:extLst>
            </p:cNvPr>
            <p:cNvSpPr txBox="1">
              <a:spLocks/>
            </p:cNvSpPr>
            <p:nvPr/>
          </p:nvSpPr>
          <p:spPr>
            <a:xfrm>
              <a:off x="977583" y="1726427"/>
              <a:ext cx="620121" cy="47106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b="1" i="0" kern="1200">
                  <a:solidFill>
                    <a:schemeClr val="bg1"/>
                  </a:solidFill>
                  <a:latin typeface="Source Han Sans CN Bold" panose="020B0500000000000000" pitchFamily="34" charset="-128"/>
                  <a:ea typeface="Source Han Sans CN Bold" panose="020B0500000000000000" pitchFamily="34" charset="-128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CN" dirty="0"/>
                <a:t>02</a:t>
              </a:r>
              <a:endParaRPr kumimoji="1" lang="zh-CN" altLang="en-US" dirty="0"/>
            </a:p>
          </p:txBody>
        </p:sp>
      </p:grpSp>
      <p:sp>
        <p:nvSpPr>
          <p:cNvPr id="35" name="文本框 34">
            <a:extLst>
              <a:ext uri="{FF2B5EF4-FFF2-40B4-BE49-F238E27FC236}">
                <a16:creationId xmlns:a16="http://schemas.microsoft.com/office/drawing/2014/main" id="{6ABC897D-5625-EBBE-7014-E9BD48DC32DE}"/>
              </a:ext>
            </a:extLst>
          </p:cNvPr>
          <p:cNvSpPr txBox="1"/>
          <p:nvPr/>
        </p:nvSpPr>
        <p:spPr>
          <a:xfrm>
            <a:off x="2037806" y="3044496"/>
            <a:ext cx="3998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CN" altLang="zh-CN" sz="3200" b="1" dirty="0">
                <a:solidFill>
                  <a:schemeClr val="tx2">
                    <a:lumMod val="75000"/>
                  </a:schemeClr>
                </a:solidFill>
                <a:latin typeface="Source Han Sans CN Bold" panose="020B0500000000000000" pitchFamily="34" charset="-128"/>
                <a:ea typeface="Source Han Sans CN Bold" panose="020B0500000000000000" pitchFamily="34" charset="-128"/>
              </a:rPr>
              <a:t>Merbridge</a:t>
            </a:r>
            <a:r>
              <a:rPr kumimoji="1" lang="zh-CN" altLang="en-US" sz="3200" b="1" dirty="0">
                <a:solidFill>
                  <a:schemeClr val="tx2">
                    <a:lumMod val="75000"/>
                  </a:schemeClr>
                </a:solidFill>
                <a:latin typeface="Source Han Sans CN Bold" panose="020B0500000000000000" pitchFamily="34" charset="-128"/>
                <a:ea typeface="Source Han Sans CN Bold" panose="020B0500000000000000" pitchFamily="34" charset="-128"/>
              </a:rPr>
              <a:t> 部分原理</a:t>
            </a: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A63C16B4-FE39-B171-E9A8-931993DA4EFE}"/>
              </a:ext>
            </a:extLst>
          </p:cNvPr>
          <p:cNvGrpSpPr/>
          <p:nvPr/>
        </p:nvGrpSpPr>
        <p:grpSpPr>
          <a:xfrm>
            <a:off x="838200" y="3974112"/>
            <a:ext cx="872762" cy="872762"/>
            <a:chOff x="851263" y="1525581"/>
            <a:chExt cx="872762" cy="872762"/>
          </a:xfrm>
        </p:grpSpPr>
        <p:pic>
          <p:nvPicPr>
            <p:cNvPr id="37" name="图形 36">
              <a:extLst>
                <a:ext uri="{FF2B5EF4-FFF2-40B4-BE49-F238E27FC236}">
                  <a16:creationId xmlns:a16="http://schemas.microsoft.com/office/drawing/2014/main" id="{00487FFF-A131-BD07-B00C-3F184712469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51263" y="1525581"/>
              <a:ext cx="872762" cy="872762"/>
            </a:xfrm>
            <a:prstGeom prst="rect">
              <a:avLst/>
            </a:prstGeom>
          </p:spPr>
        </p:pic>
        <p:sp>
          <p:nvSpPr>
            <p:cNvPr id="38" name="文本占位符 20">
              <a:extLst>
                <a:ext uri="{FF2B5EF4-FFF2-40B4-BE49-F238E27FC236}">
                  <a16:creationId xmlns:a16="http://schemas.microsoft.com/office/drawing/2014/main" id="{6EB86367-8C36-8A8F-0CE8-0154A2B58CB4}"/>
                </a:ext>
              </a:extLst>
            </p:cNvPr>
            <p:cNvSpPr txBox="1">
              <a:spLocks/>
            </p:cNvSpPr>
            <p:nvPr/>
          </p:nvSpPr>
          <p:spPr>
            <a:xfrm>
              <a:off x="977583" y="1726427"/>
              <a:ext cx="620121" cy="47106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b="1" i="0" kern="1200">
                  <a:solidFill>
                    <a:schemeClr val="bg1"/>
                  </a:solidFill>
                  <a:latin typeface="Source Han Sans CN Bold" panose="020B0500000000000000" pitchFamily="34" charset="-128"/>
                  <a:ea typeface="Source Han Sans CN Bold" panose="020B0500000000000000" pitchFamily="34" charset="-128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CN" dirty="0"/>
                <a:t>03</a:t>
              </a:r>
              <a:endParaRPr kumimoji="1" lang="zh-CN" altLang="en-US" dirty="0"/>
            </a:p>
          </p:txBody>
        </p:sp>
      </p:grpSp>
      <p:sp>
        <p:nvSpPr>
          <p:cNvPr id="39" name="文本框 38">
            <a:extLst>
              <a:ext uri="{FF2B5EF4-FFF2-40B4-BE49-F238E27FC236}">
                <a16:creationId xmlns:a16="http://schemas.microsoft.com/office/drawing/2014/main" id="{13E839E6-B0F5-9F6E-060B-DACED72874F9}"/>
              </a:ext>
            </a:extLst>
          </p:cNvPr>
          <p:cNvSpPr txBox="1"/>
          <p:nvPr/>
        </p:nvSpPr>
        <p:spPr>
          <a:xfrm>
            <a:off x="2037806" y="4118104"/>
            <a:ext cx="39982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CN" altLang="zh-CN" sz="3200" b="1" dirty="0">
                <a:solidFill>
                  <a:schemeClr val="tx2">
                    <a:lumMod val="75000"/>
                  </a:schemeClr>
                </a:solidFill>
                <a:latin typeface="Source Han Sans CN Bold" panose="020B0500000000000000" pitchFamily="34" charset="-128"/>
                <a:ea typeface="Source Han Sans CN Bold" panose="020B0500000000000000" pitchFamily="34" charset="-128"/>
              </a:rPr>
              <a:t>Merbridge</a:t>
            </a:r>
            <a:r>
              <a:rPr kumimoji="1" lang="zh-CN" altLang="en-US" sz="3200" b="1" dirty="0">
                <a:solidFill>
                  <a:schemeClr val="tx2">
                    <a:lumMod val="75000"/>
                  </a:schemeClr>
                </a:solidFill>
                <a:latin typeface="Source Han Sans CN Bold" panose="020B0500000000000000" pitchFamily="34" charset="-128"/>
                <a:ea typeface="Source Han Sans CN Bold" panose="020B0500000000000000" pitchFamily="34" charset="-128"/>
              </a:rPr>
              <a:t> 未来发展</a:t>
            </a:r>
          </a:p>
        </p:txBody>
      </p:sp>
      <p:grpSp>
        <p:nvGrpSpPr>
          <p:cNvPr id="19" name="组合 35">
            <a:extLst>
              <a:ext uri="{FF2B5EF4-FFF2-40B4-BE49-F238E27FC236}">
                <a16:creationId xmlns:a16="http://schemas.microsoft.com/office/drawing/2014/main" id="{52821547-D48D-E64E-BD8B-5EF962453FF1}"/>
              </a:ext>
            </a:extLst>
          </p:cNvPr>
          <p:cNvGrpSpPr/>
          <p:nvPr/>
        </p:nvGrpSpPr>
        <p:grpSpPr>
          <a:xfrm>
            <a:off x="838200" y="5047720"/>
            <a:ext cx="872762" cy="872762"/>
            <a:chOff x="851263" y="1525581"/>
            <a:chExt cx="872762" cy="872762"/>
          </a:xfrm>
        </p:grpSpPr>
        <p:pic>
          <p:nvPicPr>
            <p:cNvPr id="20" name="图形 36">
              <a:extLst>
                <a:ext uri="{FF2B5EF4-FFF2-40B4-BE49-F238E27FC236}">
                  <a16:creationId xmlns:a16="http://schemas.microsoft.com/office/drawing/2014/main" id="{06699F0B-C57E-7046-A037-09EDCC57920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851263" y="1525581"/>
              <a:ext cx="872762" cy="872762"/>
            </a:xfrm>
            <a:prstGeom prst="rect">
              <a:avLst/>
            </a:prstGeom>
          </p:spPr>
        </p:pic>
        <p:sp>
          <p:nvSpPr>
            <p:cNvPr id="21" name="文本占位符 20">
              <a:extLst>
                <a:ext uri="{FF2B5EF4-FFF2-40B4-BE49-F238E27FC236}">
                  <a16:creationId xmlns:a16="http://schemas.microsoft.com/office/drawing/2014/main" id="{AC4782AB-0362-7F48-9EE3-91FD46F37BCB}"/>
                </a:ext>
              </a:extLst>
            </p:cNvPr>
            <p:cNvSpPr txBox="1">
              <a:spLocks/>
            </p:cNvSpPr>
            <p:nvPr/>
          </p:nvSpPr>
          <p:spPr>
            <a:xfrm>
              <a:off x="977583" y="1726427"/>
              <a:ext cx="620121" cy="471069"/>
            </a:xfrm>
            <a:prstGeom prst="rect">
              <a:avLst/>
            </a:prstGeom>
          </p:spPr>
          <p:txBody>
            <a:bodyPr>
              <a:noAutofit/>
            </a:bodyPr>
            <a:lstStyle>
              <a:lvl1pPr marL="0" indent="0" algn="ctr" defTabSz="914400" rtl="0" eaLnBrk="1" latinLnBrk="0" hangingPunct="1"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None/>
                <a:defRPr sz="2800" b="1" i="0" kern="1200">
                  <a:solidFill>
                    <a:schemeClr val="bg1"/>
                  </a:solidFill>
                  <a:latin typeface="Source Han Sans CN Bold" panose="020B0500000000000000" pitchFamily="34" charset="-128"/>
                  <a:ea typeface="Source Han Sans CN Bold" panose="020B0500000000000000" pitchFamily="34" charset="-128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b="0" kern="1200">
                  <a:solidFill>
                    <a:schemeClr val="tx1"/>
                  </a:solidFill>
                  <a:latin typeface="Source Han Sans CN Regular" panose="020B0500000000000000" pitchFamily="34" charset="-128"/>
                  <a:ea typeface="Source Han Sans CN Regular" panose="020B0500000000000000" pitchFamily="34" charset="-128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kumimoji="1" lang="en-US" altLang="zh-CN" dirty="0"/>
                <a:t>04</a:t>
              </a:r>
              <a:endParaRPr kumimoji="1" lang="zh-CN" altLang="en-US" dirty="0"/>
            </a:p>
          </p:txBody>
        </p:sp>
      </p:grpSp>
      <p:sp>
        <p:nvSpPr>
          <p:cNvPr id="22" name="文本框 38">
            <a:extLst>
              <a:ext uri="{FF2B5EF4-FFF2-40B4-BE49-F238E27FC236}">
                <a16:creationId xmlns:a16="http://schemas.microsoft.com/office/drawing/2014/main" id="{DE70E098-9BF5-7542-BB33-1A060DBA2605}"/>
              </a:ext>
            </a:extLst>
          </p:cNvPr>
          <p:cNvSpPr txBox="1"/>
          <p:nvPr/>
        </p:nvSpPr>
        <p:spPr>
          <a:xfrm>
            <a:off x="2037806" y="5191712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3200" b="1" dirty="0">
                <a:solidFill>
                  <a:schemeClr val="tx2">
                    <a:lumMod val="75000"/>
                  </a:schemeClr>
                </a:solidFill>
                <a:latin typeface="Source Han Sans CN Bold" panose="020B0500000000000000" pitchFamily="34" charset="-128"/>
                <a:ea typeface="Source Han Sans CN Bold" panose="020B0500000000000000" pitchFamily="34" charset="-128"/>
              </a:rPr>
              <a:t>演示</a:t>
            </a:r>
          </a:p>
        </p:txBody>
      </p:sp>
    </p:spTree>
    <p:extLst>
      <p:ext uri="{BB962C8B-B14F-4D97-AF65-F5344CB8AC3E}">
        <p14:creationId xmlns:p14="http://schemas.microsoft.com/office/powerpoint/2010/main" val="38318439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DBEDB5-8596-FA37-F2DC-D059A06E9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err="1"/>
              <a:t>Merbridge</a:t>
            </a:r>
            <a:r>
              <a:rPr kumimoji="1" lang="zh-CN" altLang="en-US" dirty="0"/>
              <a:t> 项目介绍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5905CF-203B-0EE5-237C-F6807128EB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01</a:t>
            </a:r>
            <a:endParaRPr kumimoji="1"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9792FA-2042-9842-8A01-AE48D73C07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202880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70A16F8-9D67-6A24-F365-3F68267F93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使用 </a:t>
            </a:r>
            <a:r>
              <a:rPr kumimoji="1" lang="en-US" altLang="zh-CN" dirty="0" err="1"/>
              <a:t>eBPF</a:t>
            </a:r>
            <a:r>
              <a:rPr kumimoji="1" lang="zh-CN" altLang="en-US" dirty="0"/>
              <a:t> 优化数据路径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9FE5E3-493A-FBDB-9B65-18964E136AD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zh-CN" dirty="0"/>
              <a:t>Istio</a:t>
            </a:r>
            <a:r>
              <a:rPr kumimoji="1" lang="zh-CN" altLang="en-US" dirty="0"/>
              <a:t> 原有流量转发逻辑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126177C4-D37B-3CBD-130F-9FC90F245BA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kumimoji="1" lang="zh-CN" altLang="en-US" dirty="0"/>
              <a:t>使用 </a:t>
            </a:r>
            <a:r>
              <a:rPr kumimoji="1" lang="en-US" altLang="zh-CN" dirty="0" err="1"/>
              <a:t>Merbridge</a:t>
            </a:r>
            <a:r>
              <a:rPr kumimoji="1" lang="zh-CN" altLang="en-US" dirty="0"/>
              <a:t> 之后的转发逻辑</a:t>
            </a:r>
          </a:p>
        </p:txBody>
      </p:sp>
      <p:pic>
        <p:nvPicPr>
          <p:cNvPr id="7" name="Picture 2" descr="Iptables schematic">
            <a:extLst>
              <a:ext uri="{FF2B5EF4-FFF2-40B4-BE49-F238E27FC236}">
                <a16:creationId xmlns:a16="http://schemas.microsoft.com/office/drawing/2014/main" id="{F714A4CE-7B83-9847-9F9D-9BC5335287D0}"/>
              </a:ext>
            </a:extLst>
          </p:cNvPr>
          <p:cNvPicPr>
            <a:picLocks noGrp="1" noChangeAspect="1" noChangeArrowheads="1"/>
          </p:cNvPicPr>
          <p:nvPr>
            <p:ph sz="half" idx="2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9788" y="2779770"/>
            <a:ext cx="5157787" cy="3135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Picture 4" descr="eBPF’s data path">
            <a:extLst>
              <a:ext uri="{FF2B5EF4-FFF2-40B4-BE49-F238E27FC236}">
                <a16:creationId xmlns:a16="http://schemas.microsoft.com/office/drawing/2014/main" id="{FA621670-61D9-2A4A-818C-76D95A95D077}"/>
              </a:ext>
            </a:extLst>
          </p:cNvPr>
          <p:cNvPicPr>
            <a:picLocks noGrp="1" noChangeAspect="1" noChangeArrowheads="1"/>
          </p:cNvPicPr>
          <p:nvPr>
            <p:ph sz="quarter" idx="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72200" y="2761221"/>
            <a:ext cx="5183188" cy="31722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7489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A3586B-3303-29C7-2004-6C7F97D42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主要能力介绍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93DDE5-4D52-0883-6482-53FCD94E7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zh-CN" dirty="0"/>
              <a:t>1.</a:t>
            </a:r>
            <a:r>
              <a:rPr kumimoji="1" lang="zh-CN" altLang="en-US" dirty="0"/>
              <a:t> 使用 </a:t>
            </a:r>
            <a:r>
              <a:rPr kumimoji="1" lang="en-US" altLang="zh-CN" dirty="0" err="1"/>
              <a:t>eBPF</a:t>
            </a:r>
            <a:r>
              <a:rPr kumimoji="1" lang="zh-CN" altLang="en-US" dirty="0"/>
              <a:t> 代替 </a:t>
            </a:r>
            <a:r>
              <a:rPr kumimoji="1" lang="en-US" altLang="zh-CN" dirty="0"/>
              <a:t>iptables</a:t>
            </a:r>
            <a:r>
              <a:rPr kumimoji="1" lang="zh-CN" altLang="en-US" dirty="0"/>
              <a:t> 的 </a:t>
            </a:r>
            <a:r>
              <a:rPr kumimoji="1" lang="en-US" altLang="zh-CN" dirty="0"/>
              <a:t>REDIRECT</a:t>
            </a:r>
            <a:r>
              <a:rPr kumimoji="1" lang="zh-CN" altLang="en-US" dirty="0"/>
              <a:t> 能力，实现流量拦截；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2.</a:t>
            </a:r>
            <a:r>
              <a:rPr kumimoji="1" lang="zh-CN" altLang="en-US" dirty="0"/>
              <a:t> 使用 </a:t>
            </a:r>
            <a:r>
              <a:rPr kumimoji="1" lang="en-US" altLang="zh-CN" dirty="0" err="1"/>
              <a:t>sockmap</a:t>
            </a:r>
            <a:r>
              <a:rPr kumimoji="1" lang="zh-CN" altLang="en-US" dirty="0"/>
              <a:t> 加速 </a:t>
            </a:r>
            <a:r>
              <a:rPr kumimoji="1" lang="en-US" altLang="zh-CN" dirty="0"/>
              <a:t>app</a:t>
            </a:r>
            <a:r>
              <a:rPr kumimoji="1" lang="zh-CN" altLang="en-US" dirty="0"/>
              <a:t> 和 </a:t>
            </a:r>
            <a:r>
              <a:rPr kumimoji="1" lang="en-US" altLang="zh-CN" dirty="0"/>
              <a:t>sidecar</a:t>
            </a:r>
            <a:r>
              <a:rPr kumimoji="1" lang="zh-CN" altLang="en-US" dirty="0"/>
              <a:t> 之间的通讯；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3.</a:t>
            </a:r>
            <a:r>
              <a:rPr kumimoji="1" lang="zh-CN" altLang="en-US" dirty="0"/>
              <a:t> 通过 </a:t>
            </a:r>
            <a:r>
              <a:rPr kumimoji="1" lang="en-US" altLang="zh-CN" dirty="0" err="1"/>
              <a:t>cni</a:t>
            </a:r>
            <a:r>
              <a:rPr kumimoji="1" lang="zh-CN" altLang="en-US" dirty="0"/>
              <a:t> </a:t>
            </a:r>
            <a:r>
              <a:rPr kumimoji="1" lang="en-US" altLang="zh-CN" dirty="0"/>
              <a:t>plugin</a:t>
            </a:r>
            <a:r>
              <a:rPr kumimoji="1" lang="zh-CN" altLang="en-US" dirty="0"/>
              <a:t> 实现 </a:t>
            </a:r>
            <a:r>
              <a:rPr kumimoji="1" lang="en-US" altLang="zh-CN" dirty="0" err="1"/>
              <a:t>eBPF</a:t>
            </a:r>
            <a:r>
              <a:rPr kumimoji="1" lang="zh-CN" altLang="en-US" dirty="0"/>
              <a:t> 程序中获取当前 </a:t>
            </a:r>
            <a:r>
              <a:rPr kumimoji="1" lang="en-US" altLang="zh-CN" dirty="0"/>
              <a:t>Pod</a:t>
            </a:r>
            <a:r>
              <a:rPr kumimoji="1" lang="zh-CN" altLang="en-US" dirty="0"/>
              <a:t> 的 </a:t>
            </a:r>
            <a:r>
              <a:rPr kumimoji="1" lang="en-US" altLang="zh-CN" dirty="0"/>
              <a:t>IP</a:t>
            </a:r>
            <a:r>
              <a:rPr kumimoji="1" lang="zh-CN" altLang="en-US" dirty="0"/>
              <a:t> 地址；</a:t>
            </a:r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en-US" altLang="zh-CN" dirty="0"/>
              <a:t>4.</a:t>
            </a:r>
            <a:r>
              <a:rPr kumimoji="1" lang="zh-CN" altLang="en-US" dirty="0"/>
              <a:t> 同时支持多种网格实现（</a:t>
            </a:r>
            <a:r>
              <a:rPr kumimoji="1" lang="en-US" altLang="zh-CN" dirty="0"/>
              <a:t>Istio</a:t>
            </a:r>
            <a:r>
              <a:rPr kumimoji="1" lang="zh-CN" altLang="en-US" dirty="0"/>
              <a:t>、</a:t>
            </a:r>
            <a:r>
              <a:rPr kumimoji="1" lang="en-US" altLang="zh-CN" dirty="0"/>
              <a:t>Kuma</a:t>
            </a:r>
            <a:r>
              <a:rPr kumimoji="1" lang="zh-CN" altLang="en-US" dirty="0"/>
              <a:t>、</a:t>
            </a:r>
            <a:r>
              <a:rPr kumimoji="1" lang="en-US" altLang="zh-CN" dirty="0"/>
              <a:t>Linkerd2</a:t>
            </a:r>
            <a:r>
              <a:rPr kumimoji="1" lang="zh-CN" altLang="en-US" dirty="0"/>
              <a:t>）；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284897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EDBEDB5-8596-FA37-F2DC-D059A06E9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部分原理介绍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115905CF-203B-0EE5-237C-F6807128EB3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kumimoji="1" lang="en-US" altLang="zh-CN" dirty="0"/>
              <a:t>02</a:t>
            </a:r>
            <a:endParaRPr kumimoji="1" lang="zh-CN" altLang="en-US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E9792FA-2042-9842-8A01-AE48D73C07A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4935019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6DAB04-5C81-5169-4EBA-B9791DB86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使用 </a:t>
            </a:r>
            <a:r>
              <a:rPr kumimoji="1" lang="en-US" altLang="zh-CN" dirty="0" err="1"/>
              <a:t>eBPF</a:t>
            </a:r>
            <a:r>
              <a:rPr kumimoji="1" lang="zh-CN" altLang="en-US" dirty="0"/>
              <a:t> 拦截流量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020A28-F27C-B747-9BA3-7E2F32CC870A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CN" dirty="0"/>
              <a:t>什么流量需要拦截</a:t>
            </a:r>
            <a:r>
              <a:rPr lang="zh-CN" altLang="en-US" dirty="0"/>
              <a:t>？</a:t>
            </a:r>
            <a:endParaRPr lang="en-US" altLang="zh-CN" dirty="0"/>
          </a:p>
          <a:p>
            <a:pPr lvl="1"/>
            <a:r>
              <a:rPr lang="en-CN" dirty="0"/>
              <a:t>App</a:t>
            </a:r>
            <a:r>
              <a:rPr lang="zh-CN" altLang="en-US" dirty="0"/>
              <a:t> 发出的流量（通过 </a:t>
            </a:r>
            <a:r>
              <a:rPr lang="en-US" altLang="zh-CN" dirty="0"/>
              <a:t>UID</a:t>
            </a:r>
            <a:r>
              <a:rPr lang="zh-CN" altLang="en-US" dirty="0"/>
              <a:t> 判断）</a:t>
            </a:r>
            <a:endParaRPr lang="en-US" altLang="zh-CN" dirty="0"/>
          </a:p>
          <a:p>
            <a:pPr lvl="1"/>
            <a:r>
              <a:rPr lang="zh-CN" altLang="en-US" dirty="0"/>
              <a:t>拦截到哪里？</a:t>
            </a:r>
            <a:endParaRPr lang="en-US" altLang="zh-CN" dirty="0"/>
          </a:p>
          <a:p>
            <a:r>
              <a:rPr lang="zh-CN" altLang="en-US" dirty="0"/>
              <a:t>怎么拦截？</a:t>
            </a:r>
            <a:endParaRPr lang="en-US" altLang="zh-CN" dirty="0"/>
          </a:p>
          <a:p>
            <a:pPr lvl="1"/>
            <a:r>
              <a:rPr lang="zh-CN" altLang="en-US" dirty="0"/>
              <a:t>通过 </a:t>
            </a:r>
            <a:r>
              <a:rPr lang="en-US" altLang="zh-CN" dirty="0"/>
              <a:t>connect</a:t>
            </a:r>
            <a:r>
              <a:rPr lang="zh-CN" altLang="en-US" dirty="0"/>
              <a:t> 程序修改发起连接的目的地址为 </a:t>
            </a:r>
            <a:r>
              <a:rPr lang="en-US" altLang="zh-CN" dirty="0"/>
              <a:t>127.0.0.1:15001</a:t>
            </a:r>
          </a:p>
          <a:p>
            <a:r>
              <a:rPr lang="en-CN" dirty="0"/>
              <a:t>如何获取原地址</a:t>
            </a:r>
            <a:r>
              <a:rPr lang="zh-CN" altLang="en-US" dirty="0"/>
              <a:t>？</a:t>
            </a:r>
            <a:endParaRPr lang="en-US" altLang="zh-CN" dirty="0"/>
          </a:p>
          <a:p>
            <a:pPr lvl="1"/>
            <a:r>
              <a:rPr lang="zh-CN" altLang="en-US" dirty="0"/>
              <a:t>通过 </a:t>
            </a:r>
            <a:r>
              <a:rPr lang="en-US" altLang="zh-CN" dirty="0" err="1"/>
              <a:t>get_sockopt</a:t>
            </a:r>
            <a:r>
              <a:rPr lang="zh-CN" altLang="en-US" dirty="0"/>
              <a:t> 程序返回原始目的地址。</a:t>
            </a:r>
            <a:endParaRPr lang="en-CN" dirty="0"/>
          </a:p>
          <a:p>
            <a:endParaRPr lang="en-CN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866715C9-296C-4240-B70C-D8645C6E426D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173569"/>
            <a:ext cx="5181600" cy="36554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919514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CA3586B-3303-29C7-2004-6C7F97D422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解决四元组冲突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93DDE5-4D52-0883-6482-53FCD94E72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/>
              <a:t>Q</a:t>
            </a:r>
            <a:r>
              <a:rPr lang="zh-CN" altLang="en-US" dirty="0"/>
              <a:t>：</a:t>
            </a:r>
            <a:r>
              <a:rPr lang="en-US" altLang="zh-CN" dirty="0" err="1"/>
              <a:t>eBPF</a:t>
            </a:r>
            <a:r>
              <a:rPr lang="zh-CN" altLang="en-US" dirty="0"/>
              <a:t> 是内核级别的，但是在网格场景中确实共享内核，在流量转发的路径中可能存在四元组冲突。</a:t>
            </a:r>
            <a:endParaRPr lang="en-US" dirty="0"/>
          </a:p>
          <a:p>
            <a:r>
              <a:rPr lang="en-US" dirty="0" err="1"/>
              <a:t>如果要解决四元组冲突</a:t>
            </a:r>
            <a:r>
              <a:rPr lang="zh-CN" altLang="en-US" dirty="0"/>
              <a:t>，那么需要能够打破其中任何一个变量（</a:t>
            </a:r>
            <a:r>
              <a:rPr lang="en-US" altLang="zh-CN" dirty="0"/>
              <a:t>sip,</a:t>
            </a:r>
            <a:r>
              <a:rPr lang="zh-CN" altLang="en-US" dirty="0"/>
              <a:t> </a:t>
            </a:r>
            <a:r>
              <a:rPr lang="en-US" altLang="zh-CN" dirty="0"/>
              <a:t>sport,</a:t>
            </a:r>
            <a:r>
              <a:rPr lang="zh-CN" altLang="en-US" dirty="0"/>
              <a:t> </a:t>
            </a:r>
            <a:r>
              <a:rPr lang="en-US" altLang="zh-CN" dirty="0"/>
              <a:t>dip,</a:t>
            </a:r>
            <a:r>
              <a:rPr lang="zh-CN" altLang="en-US" dirty="0"/>
              <a:t> </a:t>
            </a:r>
            <a:r>
              <a:rPr lang="en-US" altLang="zh-CN" dirty="0" err="1"/>
              <a:t>dport</a:t>
            </a:r>
            <a:r>
              <a:rPr lang="zh-CN" altLang="en-US" dirty="0"/>
              <a:t>）</a:t>
            </a:r>
            <a:endParaRPr lang="en-US" altLang="zh-CN" dirty="0"/>
          </a:p>
          <a:p>
            <a:pPr marL="939800" lvl="1" indent="-342900">
              <a:buFont typeface="+mj-lt"/>
              <a:buAutoNum type="arabicPeriod"/>
            </a:pPr>
            <a:r>
              <a:rPr lang="en-US" altLang="zh-CN" dirty="0"/>
              <a:t>Solution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r>
              <a:rPr lang="zh-CN" altLang="en-US" dirty="0"/>
              <a:t> 修改 </a:t>
            </a:r>
            <a:r>
              <a:rPr lang="en-US" altLang="zh-CN" dirty="0"/>
              <a:t>dip</a:t>
            </a:r>
            <a:r>
              <a:rPr lang="zh-CN" altLang="en-US" dirty="0"/>
              <a:t>，将其从 </a:t>
            </a:r>
            <a:r>
              <a:rPr lang="en-US" altLang="zh-CN" dirty="0"/>
              <a:t>127.0.0.1</a:t>
            </a:r>
            <a:r>
              <a:rPr lang="zh-CN" altLang="en-US" dirty="0"/>
              <a:t> 修改为 </a:t>
            </a:r>
            <a:r>
              <a:rPr lang="en-US" altLang="zh-CN" dirty="0"/>
              <a:t>127.128.x.y,</a:t>
            </a:r>
            <a:r>
              <a:rPr lang="zh-CN" altLang="en-US" dirty="0"/>
              <a:t> 其中 </a:t>
            </a:r>
            <a:r>
              <a:rPr lang="en-US" altLang="zh-CN" dirty="0"/>
              <a:t>x,</a:t>
            </a:r>
            <a:r>
              <a:rPr lang="zh-CN" altLang="en-US" dirty="0"/>
              <a:t> </a:t>
            </a:r>
            <a:r>
              <a:rPr lang="en-US" altLang="zh-CN" dirty="0"/>
              <a:t>y</a:t>
            </a:r>
            <a:r>
              <a:rPr lang="zh-CN" altLang="en-US" dirty="0"/>
              <a:t> 随着每次连接的建立而增加，这样可以保证不出现重复的四元组。</a:t>
            </a:r>
            <a:endParaRPr lang="en-US" altLang="zh-CN" dirty="0"/>
          </a:p>
          <a:p>
            <a:pPr marL="939800" lvl="1" indent="-342900">
              <a:buFont typeface="+mj-lt"/>
              <a:buAutoNum type="arabicPeriod"/>
            </a:pPr>
            <a:r>
              <a:rPr lang="en-US" altLang="zh-CN" dirty="0"/>
              <a:t>Solution</a:t>
            </a:r>
            <a:r>
              <a:rPr lang="zh-CN" altLang="en-US" dirty="0"/>
              <a:t> </a:t>
            </a:r>
            <a:r>
              <a:rPr lang="en-US" altLang="zh-CN" dirty="0"/>
              <a:t>2:</a:t>
            </a:r>
            <a:r>
              <a:rPr lang="zh-CN" altLang="en-US" dirty="0"/>
              <a:t> 修改 </a:t>
            </a:r>
            <a:r>
              <a:rPr lang="en-US" altLang="zh-CN" dirty="0"/>
              <a:t>sip</a:t>
            </a:r>
            <a:r>
              <a:rPr lang="zh-CN" altLang="en-US" dirty="0"/>
              <a:t>，将 </a:t>
            </a:r>
            <a:r>
              <a:rPr lang="en-US" altLang="zh-CN" dirty="0"/>
              <a:t>127.0.0.1</a:t>
            </a:r>
            <a:r>
              <a:rPr lang="zh-CN" altLang="en-US" dirty="0"/>
              <a:t> 改为 </a:t>
            </a:r>
            <a:r>
              <a:rPr lang="en-US" altLang="zh-CN" dirty="0"/>
              <a:t>Pod</a:t>
            </a:r>
            <a:r>
              <a:rPr lang="zh-CN" altLang="en-US" dirty="0"/>
              <a:t> </a:t>
            </a:r>
            <a:r>
              <a:rPr lang="en-US" altLang="zh-CN" dirty="0"/>
              <a:t>IP</a:t>
            </a:r>
            <a:r>
              <a:rPr lang="zh-CN" altLang="en-US" dirty="0"/>
              <a:t>，这样也可以避免冲突。</a:t>
            </a:r>
            <a:endParaRPr lang="en-US" altLang="zh-CN" dirty="0"/>
          </a:p>
          <a:p>
            <a:pPr marL="939800" lvl="1" indent="-342900">
              <a:buFont typeface="+mj-lt"/>
              <a:buAutoNum type="arabicPeriod"/>
            </a:pPr>
            <a:r>
              <a:rPr lang="zh-CN" altLang="en-US" dirty="0"/>
              <a:t>引入 </a:t>
            </a:r>
            <a:r>
              <a:rPr lang="en-US" altLang="zh-CN" dirty="0"/>
              <a:t>socket</a:t>
            </a:r>
            <a:r>
              <a:rPr lang="zh-CN" altLang="en-US" dirty="0"/>
              <a:t> </a:t>
            </a:r>
            <a:r>
              <a:rPr lang="en-US" altLang="zh-CN" dirty="0"/>
              <a:t>cookie</a:t>
            </a:r>
            <a:r>
              <a:rPr lang="zh-CN" altLang="en-US" dirty="0"/>
              <a:t>，为每个连接加上唯一标志，这样也可以避免冲突。</a:t>
            </a:r>
            <a:endParaRPr lang="en-US" altLang="zh-CN" dirty="0"/>
          </a:p>
          <a:p>
            <a:r>
              <a:rPr lang="zh-CN" altLang="en-US" dirty="0"/>
              <a:t>有什么问题？</a:t>
            </a:r>
            <a:endParaRPr lang="en-US" altLang="zh-CN" dirty="0"/>
          </a:p>
          <a:p>
            <a:pPr lvl="1"/>
            <a:r>
              <a:rPr lang="en-CN" dirty="0"/>
              <a:t>对于</a:t>
            </a:r>
            <a:r>
              <a:rPr lang="zh-CN" altLang="en-US" dirty="0"/>
              <a:t> </a:t>
            </a:r>
            <a:r>
              <a:rPr lang="en-US" altLang="zh-CN" dirty="0"/>
              <a:t>Solution</a:t>
            </a:r>
            <a:r>
              <a:rPr lang="zh-CN" altLang="en-US" dirty="0"/>
              <a:t> </a:t>
            </a:r>
            <a:r>
              <a:rPr lang="en-US" altLang="zh-CN" dirty="0"/>
              <a:t>1</a:t>
            </a:r>
            <a:r>
              <a:rPr lang="zh-CN" altLang="en-US" dirty="0"/>
              <a:t>，</a:t>
            </a:r>
            <a:r>
              <a:rPr lang="en-US" altLang="zh-CN" dirty="0" err="1"/>
              <a:t>Merbridge</a:t>
            </a:r>
            <a:r>
              <a:rPr lang="zh-CN" altLang="en-US" dirty="0"/>
              <a:t> 早期就采用这个方案，但是其没法在 </a:t>
            </a:r>
            <a:r>
              <a:rPr lang="en-US" altLang="zh-CN" dirty="0"/>
              <a:t>ipv6</a:t>
            </a:r>
            <a:r>
              <a:rPr lang="zh-CN" altLang="en-US" dirty="0"/>
              <a:t> 下很好的工作。</a:t>
            </a:r>
            <a:endParaRPr lang="en-US" altLang="zh-CN" dirty="0"/>
          </a:p>
          <a:p>
            <a:pPr lvl="1"/>
            <a:r>
              <a:rPr lang="zh-CN" altLang="en-US" dirty="0"/>
              <a:t>对于 </a:t>
            </a:r>
            <a:r>
              <a:rPr lang="en-US" altLang="zh-CN" dirty="0"/>
              <a:t>Solution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r>
              <a:rPr lang="zh-CN" altLang="en-US" dirty="0"/>
              <a:t>，有个困难，就是 </a:t>
            </a:r>
            <a:r>
              <a:rPr lang="en-US" altLang="zh-CN" dirty="0" err="1"/>
              <a:t>eBPF</a:t>
            </a:r>
            <a:r>
              <a:rPr lang="zh-CN" altLang="en-US" dirty="0"/>
              <a:t> 没法直接获取当前 </a:t>
            </a:r>
            <a:r>
              <a:rPr lang="en-US" altLang="zh-CN" dirty="0"/>
              <a:t>Pod</a:t>
            </a:r>
            <a:r>
              <a:rPr lang="zh-CN" altLang="en-US" dirty="0"/>
              <a:t> 的 </a:t>
            </a:r>
            <a:r>
              <a:rPr lang="en-US" altLang="zh-CN" dirty="0"/>
              <a:t>IP</a:t>
            </a:r>
            <a:r>
              <a:rPr lang="zh-CN" altLang="en-US" dirty="0"/>
              <a:t> 地址信息。</a:t>
            </a:r>
            <a:endParaRPr lang="en-US" altLang="zh-CN" dirty="0"/>
          </a:p>
          <a:p>
            <a:pPr lvl="1"/>
            <a:r>
              <a:rPr lang="zh-CN" altLang="en-US" dirty="0"/>
              <a:t>对于 </a:t>
            </a:r>
            <a:r>
              <a:rPr lang="en-US" altLang="zh-CN" dirty="0"/>
              <a:t>Solution</a:t>
            </a:r>
            <a:r>
              <a:rPr lang="zh-CN" altLang="en-US" dirty="0"/>
              <a:t> </a:t>
            </a:r>
            <a:r>
              <a:rPr lang="en-US" altLang="zh-CN" dirty="0"/>
              <a:t>3</a:t>
            </a:r>
            <a:r>
              <a:rPr lang="zh-CN" altLang="en-US" dirty="0"/>
              <a:t>，其对内核版本要求较高，需要 </a:t>
            </a:r>
            <a:r>
              <a:rPr lang="en-US" altLang="zh-CN" dirty="0"/>
              <a:t>5.15</a:t>
            </a:r>
            <a:r>
              <a:rPr lang="zh-CN" altLang="en-US" dirty="0"/>
              <a:t> 及以上版本才支持。</a:t>
            </a: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4284585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36DAB04-5C81-5169-4EBA-B9791DB86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在 </a:t>
            </a:r>
            <a:r>
              <a:rPr kumimoji="1" lang="en-US" altLang="zh-CN" dirty="0" err="1"/>
              <a:t>eBPF</a:t>
            </a:r>
            <a:r>
              <a:rPr kumimoji="1" lang="zh-CN" altLang="en-US" dirty="0"/>
              <a:t> 中获取当前 </a:t>
            </a:r>
            <a:r>
              <a:rPr kumimoji="1" lang="en-US" altLang="zh-CN" dirty="0"/>
              <a:t>Pod</a:t>
            </a:r>
            <a:r>
              <a:rPr kumimoji="1" lang="zh-CN" altLang="en-US" dirty="0"/>
              <a:t> </a:t>
            </a:r>
            <a:r>
              <a:rPr kumimoji="1" lang="en-US" altLang="zh-CN" dirty="0"/>
              <a:t>IP</a:t>
            </a:r>
            <a:r>
              <a:rPr kumimoji="1" lang="zh-CN" altLang="en-US" dirty="0"/>
              <a:t> 方案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C020A28-F27C-B747-9BA3-7E2F32CC870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9897094" cy="3696401"/>
          </a:xfrm>
        </p:spPr>
        <p:txBody>
          <a:bodyPr>
            <a:normAutofit lnSpcReduction="10000"/>
          </a:bodyPr>
          <a:lstStyle/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我们通过 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CNI，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在 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Pod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创建的时候在当前 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Pod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的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NetNS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里面监听一个特殊的端口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39807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，将 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Key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使用 </a:t>
            </a:r>
            <a:r>
              <a:rPr lang="en-US" dirty="0" err="1"/>
              <a:t>setsockopt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写入这个端口 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socket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的 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mark。</a:t>
            </a:r>
          </a:p>
          <a:p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在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eBPF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中，我们通过 </a:t>
            </a:r>
            <a:r>
              <a:rPr lang="en-US" dirty="0" err="1"/>
              <a:t>bpf_sk_lookup_tcp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取得端口 </a:t>
            </a:r>
            <a:r>
              <a:rPr lang="en-US" altLang="zh-CN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39807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的 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Mark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信息，然后从 </a:t>
            </a:r>
            <a:r>
              <a:rPr lang="en-US" dirty="0" err="1"/>
              <a:t>mark_pod_ips_map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 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中即可取得当前 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NetNS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（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也是当期 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Pod）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的 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IP。</a:t>
            </a:r>
          </a:p>
          <a:p>
            <a:pPr algn="l"/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有了当前 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Pod IP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之后，我们可以根据这个 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Pod </a:t>
            </a:r>
            <a:r>
              <a:rPr lang="zh-CN" alt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的配置，确认流量处理路径（比如 </a:t>
            </a:r>
            <a:r>
              <a:rPr lang="en-US" b="0" i="0" dirty="0" err="1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excludeOutboundPorts</a:t>
            </a:r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）。</a:t>
            </a:r>
            <a:endParaRPr lang="en-US" dirty="0">
              <a:solidFill>
                <a:srgbClr val="222222"/>
              </a:solidFill>
              <a:latin typeface="open sans" panose="020B0606030504020204" pitchFamily="34" charset="0"/>
            </a:endParaRPr>
          </a:p>
          <a:p>
            <a:pPr algn="l"/>
            <a:r>
              <a:rPr lang="en-US" b="0" i="0" dirty="0">
                <a:solidFill>
                  <a:srgbClr val="222222"/>
                </a:solidFill>
                <a:effectLst/>
                <a:latin typeface="open sans" panose="020B0606030504020204" pitchFamily="34" charset="0"/>
                <a:hlinkClick r:id="rId2"/>
              </a:rPr>
              <a:t>https://merbridge.io/zh/blog/2022/05/18/cni-mode/</a:t>
            </a:r>
            <a:r>
              <a:rPr lang="zh-CN" altLang="en-US" b="0" i="0">
                <a:solidFill>
                  <a:srgbClr val="222222"/>
                </a:solidFill>
                <a:effectLst/>
                <a:latin typeface="open sans" panose="020B0606030504020204" pitchFamily="34" charset="0"/>
              </a:rPr>
              <a:t> </a:t>
            </a:r>
            <a:endParaRPr lang="en-US" b="0" i="0" dirty="0">
              <a:solidFill>
                <a:srgbClr val="222222"/>
              </a:solidFill>
              <a:effectLst/>
              <a:latin typeface="open sans" panose="020B0606030504020204" pitchFamily="34" charset="0"/>
            </a:endParaRPr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4446812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gradFill flip="none" rotWithShape="1">
          <a:gsLst>
            <a:gs pos="0">
              <a:schemeClr val="accent1">
                <a:lumMod val="75000"/>
              </a:schemeClr>
            </a:gs>
            <a:gs pos="50000">
              <a:schemeClr val="accent1">
                <a:lumMod val="60000"/>
                <a:lumOff val="40000"/>
              </a:schemeClr>
            </a:gs>
            <a:gs pos="100000">
              <a:srgbClr val="F0F4FA"/>
            </a:gs>
            <a:gs pos="79000">
              <a:schemeClr val="accent1">
                <a:lumMod val="20000"/>
                <a:lumOff val="80000"/>
              </a:schemeClr>
            </a:gs>
          </a:gsLst>
          <a:lin ang="1200000" scaled="0"/>
          <a:tileRect/>
        </a:gradFill>
        <a:ln>
          <a:noFill/>
        </a:ln>
      </a:spPr>
      <a:bodyPr rtlCol="0" anchor="ctr"/>
      <a:lstStyle>
        <a:defPPr algn="ctr">
          <a:defRPr sz="5800" dirty="0">
            <a:latin typeface="思源黑体 CN Bold" panose="020B0800000000000000" pitchFamily="34" charset="-122"/>
            <a:ea typeface="思源黑体 CN Bold" panose="020B0800000000000000" pitchFamily="34" charset="-122"/>
          </a:defRPr>
        </a:defPPr>
      </a:lstStyle>
      <a:style>
        <a:lnRef idx="2">
          <a:schemeClr val="accent4">
            <a:shade val="50000"/>
          </a:schemeClr>
        </a:lnRef>
        <a:fillRef idx="1">
          <a:schemeClr val="accent4"/>
        </a:fillRef>
        <a:effectRef idx="0">
          <a:schemeClr val="accent4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2636</TotalTime>
  <Words>561</Words>
  <Application>Microsoft Macintosh PowerPoint</Application>
  <PresentationFormat>Widescreen</PresentationFormat>
  <Paragraphs>71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15</vt:i4>
      </vt:variant>
    </vt:vector>
  </HeadingPairs>
  <TitlesOfParts>
    <vt:vector size="25" baseType="lpstr">
      <vt:lpstr>等线</vt:lpstr>
      <vt:lpstr>Source Han Sans CN Bold</vt:lpstr>
      <vt:lpstr>Source Han Sans CN Heavy</vt:lpstr>
      <vt:lpstr>Source Han Sans CN Regular</vt:lpstr>
      <vt:lpstr>YouSheBiaoTiYuan</vt:lpstr>
      <vt:lpstr>思源宋体 CN Heavy</vt:lpstr>
      <vt:lpstr>Arial</vt:lpstr>
      <vt:lpstr>open sans</vt:lpstr>
      <vt:lpstr>Office 主题​​</vt:lpstr>
      <vt:lpstr>自定义设计方案</vt:lpstr>
      <vt:lpstr>使用 eBPF 代替 iptables 加速服务网格</vt:lpstr>
      <vt:lpstr>目录</vt:lpstr>
      <vt:lpstr>Merbridge 项目介绍</vt:lpstr>
      <vt:lpstr>使用 eBPF 优化数据路径</vt:lpstr>
      <vt:lpstr>主要能力介绍</vt:lpstr>
      <vt:lpstr>部分原理介绍</vt:lpstr>
      <vt:lpstr>使用 eBPF 拦截流量</vt:lpstr>
      <vt:lpstr>解决四元组冲突</vt:lpstr>
      <vt:lpstr>在 eBPF 中获取当前 Pod IP 方案</vt:lpstr>
      <vt:lpstr>Merbridge 未来发展</vt:lpstr>
      <vt:lpstr>RoadMap</vt:lpstr>
      <vt:lpstr>Demo</vt:lpstr>
      <vt:lpstr>Demo 视频</vt:lpstr>
      <vt:lpstr>社区信息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1011</dc:creator>
  <cp:lastModifiedBy>Kebe Liu</cp:lastModifiedBy>
  <cp:revision>43</cp:revision>
  <dcterms:created xsi:type="dcterms:W3CDTF">2022-09-01T00:51:00Z</dcterms:created>
  <dcterms:modified xsi:type="dcterms:W3CDTF">2022-11-12T09:43:04Z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2052-11.1.0.9021</vt:lpwstr>
  </property>
</Properties>
</file>

<file path=docProps/thumbnail.jpeg>
</file>